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278" r:id="rId3"/>
    <p:sldId id="279" r:id="rId4"/>
    <p:sldId id="275" r:id="rId5"/>
    <p:sldId id="276" r:id="rId6"/>
    <p:sldId id="281" r:id="rId7"/>
    <p:sldId id="263" r:id="rId8"/>
    <p:sldId id="259" r:id="rId9"/>
    <p:sldId id="268" r:id="rId10"/>
    <p:sldId id="283" r:id="rId11"/>
    <p:sldId id="260" r:id="rId12"/>
    <p:sldId id="269" r:id="rId13"/>
    <p:sldId id="266" r:id="rId14"/>
    <p:sldId id="267" r:id="rId15"/>
    <p:sldId id="285" r:id="rId16"/>
    <p:sldId id="277" r:id="rId17"/>
    <p:sldId id="261" r:id="rId18"/>
    <p:sldId id="284" r:id="rId19"/>
    <p:sldId id="282" r:id="rId20"/>
    <p:sldId id="262" r:id="rId21"/>
    <p:sldId id="270" r:id="rId22"/>
    <p:sldId id="271" r:id="rId23"/>
    <p:sldId id="272" r:id="rId24"/>
    <p:sldId id="273"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04" autoAdjust="0"/>
    <p:restoredTop sz="94660"/>
  </p:normalViewPr>
  <p:slideViewPr>
    <p:cSldViewPr snapToGrid="0">
      <p:cViewPr varScale="1">
        <p:scale>
          <a:sx n="103" d="100"/>
          <a:sy n="103" d="100"/>
        </p:scale>
        <p:origin x="13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4CBDF-8B20-4F62-B9EE-C75B33771825}" type="datetimeFigureOut">
              <a:rPr lang="en-AU" smtClean="0"/>
              <a:t>2/03/2016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5B60C-9A99-444D-9024-F666FB12FAB0}" type="slidenum">
              <a:rPr lang="en-AU" smtClean="0"/>
              <a:t>‹#›</a:t>
            </a:fld>
            <a:endParaRPr lang="en-AU"/>
          </a:p>
        </p:txBody>
      </p:sp>
    </p:spTree>
    <p:extLst>
      <p:ext uri="{BB962C8B-B14F-4D97-AF65-F5344CB8AC3E}">
        <p14:creationId xmlns:p14="http://schemas.microsoft.com/office/powerpoint/2010/main" val="13048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Loves .NET, SharePoint &amp; Windows Phone</a:t>
            </a:r>
          </a:p>
          <a:p>
            <a:endParaRPr lang="en-AU" dirty="0" smtClean="0"/>
          </a:p>
          <a:p>
            <a:r>
              <a:rPr lang="en-AU" dirty="0" smtClean="0"/>
              <a:t>Our team building event was to build a Pergola for John.  </a:t>
            </a:r>
            <a:endParaRPr lang="en-AU" dirty="0"/>
          </a:p>
        </p:txBody>
      </p:sp>
      <p:sp>
        <p:nvSpPr>
          <p:cNvPr id="4" name="Slide Number Placeholder 3"/>
          <p:cNvSpPr>
            <a:spLocks noGrp="1"/>
          </p:cNvSpPr>
          <p:nvPr>
            <p:ph type="sldNum" sz="quarter" idx="10"/>
          </p:nvPr>
        </p:nvSpPr>
        <p:spPr/>
        <p:txBody>
          <a:bodyPr/>
          <a:lstStyle/>
          <a:p>
            <a:fld id="{BA2BC780-E322-4CC4-A374-C303876F93B6}" type="slidenum">
              <a:rPr lang="en-AU" smtClean="0"/>
              <a:t>2</a:t>
            </a:fld>
            <a:endParaRPr lang="en-AU"/>
          </a:p>
        </p:txBody>
      </p:sp>
    </p:spTree>
    <p:extLst>
      <p:ext uri="{BB962C8B-B14F-4D97-AF65-F5344CB8AC3E}">
        <p14:creationId xmlns:p14="http://schemas.microsoft.com/office/powerpoint/2010/main" val="106388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Office 365 APIs and their ability to provide connectivity</a:t>
            </a:r>
            <a:r>
              <a:rPr lang="en-US" baseline="0" dirty="0"/>
              <a:t> into key O365 services (mail, calendar, files, notes, </a:t>
            </a:r>
            <a:r>
              <a:rPr lang="en-US" baseline="0" dirty="0" err="1"/>
              <a:t>etc</a:t>
            </a:r>
            <a:r>
              <a:rPr lang="en-US" baseline="0" dirty="0"/>
              <a:t>) from stand alone applications</a:t>
            </a:r>
            <a:endParaRPr lang="en-US" dirty="0"/>
          </a:p>
        </p:txBody>
      </p:sp>
      <p:sp>
        <p:nvSpPr>
          <p:cNvPr id="4" name="Date Placeholder 3"/>
          <p:cNvSpPr>
            <a:spLocks noGrp="1"/>
          </p:cNvSpPr>
          <p:nvPr>
            <p:ph type="dt" idx="10"/>
          </p:nvPr>
        </p:nvSpPr>
        <p:spPr/>
        <p:txBody>
          <a:bodyPr/>
          <a:lstStyle/>
          <a:p>
            <a:fld id="{A5E780D5-5377-4AE0-A97F-48A40FC4EB84}" type="datetime8">
              <a:rPr lang="en-US" smtClean="0"/>
              <a:t>3/2/2016 7:29 PM</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9</a:t>
            </a:fld>
            <a:endParaRPr lang="en-US" dirty="0"/>
          </a:p>
        </p:txBody>
      </p:sp>
      <p:sp>
        <p:nvSpPr>
          <p:cNvPr id="6" name="Header Placeholder 5"/>
          <p:cNvSpPr>
            <a:spLocks noGrp="1"/>
          </p:cNvSpPr>
          <p:nvPr>
            <p:ph type="hdr" sz="quarter" idx="12"/>
          </p:nvPr>
        </p:nvSpPr>
        <p:spPr/>
        <p:txBody>
          <a:bodyPr/>
          <a:lstStyle/>
          <a:p>
            <a:r>
              <a:rPr lang="en-US"/>
              <a:t>Microsoft Office</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9507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is a busy slide, but the main points are:</a:t>
            </a:r>
          </a:p>
          <a:p>
            <a:pPr marL="171450" indent="-171450">
              <a:buFontTx/>
              <a:buChar char="-"/>
            </a:pPr>
            <a:r>
              <a:rPr lang="en-US" dirty="0"/>
              <a:t>We have SDKs</a:t>
            </a:r>
            <a:r>
              <a:rPr lang="en-US" baseline="0" dirty="0"/>
              <a:t> (ADAL and O365 for most major platforms)</a:t>
            </a:r>
          </a:p>
          <a:p>
            <a:pPr marL="171450" indent="-171450">
              <a:buFontTx/>
              <a:buChar char="-"/>
            </a:pPr>
            <a:r>
              <a:rPr lang="en-US" baseline="0" dirty="0"/>
              <a:t>You don’t need SDKs to leverage Office 365 APIs given they follow standards like </a:t>
            </a:r>
            <a:r>
              <a:rPr lang="en-US" baseline="0" dirty="0" err="1"/>
              <a:t>Oauth</a:t>
            </a:r>
            <a:r>
              <a:rPr lang="en-US" baseline="0" dirty="0"/>
              <a:t> and REST</a:t>
            </a:r>
          </a:p>
          <a:p>
            <a:pPr marL="171450" indent="-171450">
              <a:buFontTx/>
              <a:buChar char="-"/>
            </a:pPr>
            <a:r>
              <a:rPr lang="en-US" baseline="0" dirty="0"/>
              <a:t>We offer a Yeoman Generator for building Add-ins outside of Visual Studio</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29719565-9AE4-46CB-A926-CE626E2D0EDB}" type="datetime8">
              <a:rPr lang="en-US" smtClean="0">
                <a:solidFill>
                  <a:prstClr val="black"/>
                </a:solidFill>
              </a:rPr>
              <a:t>3/2/2016 7:29 PM</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7187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8D80717-3635-4E11-865F-38B4E3E7A683}" type="datetime8">
              <a:rPr lang="en-US" smtClean="0">
                <a:solidFill>
                  <a:prstClr val="black"/>
                </a:solidFill>
              </a:rPr>
              <a:t>3/2/2016 7:29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3449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46ECEF79-F29B-4C73-A646-0929B602EE7F}" type="datetime8">
              <a:rPr lang="en-US" smtClean="0">
                <a:solidFill>
                  <a:prstClr val="black"/>
                </a:solidFill>
              </a:rPr>
              <a:t>3/2/2016 7:29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1211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34577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74483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6431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68947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3726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80557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58286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33498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6028287" y="6371637"/>
            <a:ext cx="1437407" cy="316778"/>
          </a:xfrm>
          <a:prstGeom prst="rect">
            <a:avLst/>
          </a:prstGeom>
          <a:noFill/>
        </p:spPr>
        <p:txBody>
          <a:bodyPr wrap="none" lIns="143428" tIns="89642" rIns="143428" bIns="89642" rtlCol="0">
            <a:spAutoFit/>
          </a:bodyPr>
          <a:lstStyle/>
          <a:p>
            <a:pPr>
              <a:lnSpc>
                <a:spcPct val="90000"/>
              </a:lnSpc>
              <a:spcAft>
                <a:spcPts val="0"/>
              </a:spcAft>
            </a:pPr>
            <a:r>
              <a:rPr lang="en-US" sz="980" dirty="0">
                <a:gradFill>
                  <a:gsLst>
                    <a:gs pos="2917">
                      <a:schemeClr val="tx1"/>
                    </a:gs>
                    <a:gs pos="30000">
                      <a:schemeClr val="tx1"/>
                    </a:gs>
                  </a:gsLst>
                  <a:lin ang="5400000" scaled="0"/>
                </a:gradFill>
              </a:rPr>
              <a:t>http://dev.office.com/</a:t>
            </a:r>
          </a:p>
        </p:txBody>
      </p:sp>
      <p:sp>
        <p:nvSpPr>
          <p:cNvPr id="9" name="Footer Placeholder 2"/>
          <p:cNvSpPr>
            <a:spLocks noGrp="1"/>
          </p:cNvSpPr>
          <p:nvPr>
            <p:ph type="ftr" sz="quarter" idx="3"/>
          </p:nvPr>
        </p:nvSpPr>
        <p:spPr>
          <a:xfrm>
            <a:off x="7807923" y="289509"/>
            <a:ext cx="4114839" cy="364224"/>
          </a:xfrm>
          <a:prstGeom prst="rect">
            <a:avLst/>
          </a:prstGeom>
        </p:spPr>
        <p:txBody>
          <a:bodyPr vert="horz" lIns="91440" tIns="45720" rIns="182880" bIns="45720" rtlCol="0" anchor="ctr"/>
          <a:lstStyle>
            <a:lvl1pPr>
              <a:defRPr lang="en-US" sz="1372" smtClean="0">
                <a:gradFill>
                  <a:gsLst>
                    <a:gs pos="8367">
                      <a:srgbClr val="000000"/>
                    </a:gs>
                    <a:gs pos="31000">
                      <a:srgbClr val="000000"/>
                    </a:gs>
                  </a:gsLst>
                  <a:lin ang="5400000" scaled="0"/>
                </a:gradFill>
              </a:defRPr>
            </a:lvl1pPr>
          </a:lstStyle>
          <a:p>
            <a:pPr algn="r"/>
            <a:r>
              <a:rPr lang="en-US" dirty="0"/>
              <a:t>&lt;</a:t>
            </a:r>
            <a:r>
              <a:rPr lang="en-US" b="1" dirty="0"/>
              <a:t>#</a:t>
            </a:r>
            <a:r>
              <a:rPr lang="en-US" dirty="0"/>
              <a:t>&gt;&lt;Section title goes here&gt;</a:t>
            </a:r>
          </a:p>
        </p:txBody>
      </p:sp>
      <p:sp>
        <p:nvSpPr>
          <p:cNvPr id="10" name="Date Placeholder 4"/>
          <p:cNvSpPr>
            <a:spLocks noGrp="1"/>
          </p:cNvSpPr>
          <p:nvPr>
            <p:ph type="dt" sz="half" idx="2"/>
          </p:nvPr>
        </p:nvSpPr>
        <p:spPr>
          <a:xfrm>
            <a:off x="4724906" y="6345596"/>
            <a:ext cx="2742188" cy="364224"/>
          </a:xfrm>
          <a:prstGeom prst="rect">
            <a:avLst/>
          </a:prstGeom>
        </p:spPr>
        <p:txBody>
          <a:bodyPr vert="horz" lIns="91440" tIns="45720" rIns="91440" bIns="45720" rtlCol="0" anchor="ctr"/>
          <a:lstStyle>
            <a:lvl1pPr marL="0" algn="l" defTabSz="914367" rtl="0" eaLnBrk="1" latinLnBrk="0" hangingPunct="1">
              <a:lnSpc>
                <a:spcPct val="90000"/>
              </a:lnSpc>
              <a:spcAft>
                <a:spcPts val="0"/>
              </a:spcAft>
              <a:defRPr lang="en-US" sz="980" kern="1200" smtClean="0">
                <a:gradFill>
                  <a:gsLst>
                    <a:gs pos="2917">
                      <a:schemeClr val="tx1"/>
                    </a:gs>
                    <a:gs pos="30000">
                      <a:schemeClr val="tx1"/>
                    </a:gs>
                  </a:gsLst>
                  <a:lin ang="5400000" scaled="0"/>
                </a:gradFill>
                <a:latin typeface="+mn-lt"/>
                <a:ea typeface="+mn-ea"/>
                <a:cs typeface="+mn-cs"/>
              </a:defRPr>
            </a:lvl1pPr>
          </a:lstStyle>
          <a:p>
            <a:r>
              <a:rPr lang="en-US" dirty="0"/>
              <a:t>Microsoft Confidential</a:t>
            </a:r>
          </a:p>
        </p:txBody>
      </p:sp>
      <p:pic>
        <p:nvPicPr>
          <p:cNvPr id="8" name="Picture 7"/>
          <p:cNvPicPr>
            <a:picLocks noChangeAspect="1"/>
          </p:cNvPicPr>
          <p:nvPr userDrawn="1"/>
        </p:nvPicPr>
        <p:blipFill>
          <a:blip r:embed="rId2"/>
          <a:stretch>
            <a:fillRect/>
          </a:stretch>
        </p:blipFill>
        <p:spPr>
          <a:xfrm>
            <a:off x="427982" y="6348420"/>
            <a:ext cx="690247" cy="218513"/>
          </a:xfrm>
          <a:prstGeom prst="rect">
            <a:avLst/>
          </a:prstGeom>
        </p:spPr>
      </p:pic>
    </p:spTree>
    <p:extLst>
      <p:ext uri="{BB962C8B-B14F-4D97-AF65-F5344CB8AC3E}">
        <p14:creationId xmlns:p14="http://schemas.microsoft.com/office/powerpoint/2010/main" val="123845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201054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493573-66E7-49DF-9A84-25E21859E083}" type="datetimeFigureOut">
              <a:rPr lang="en-AU" smtClean="0"/>
              <a:t>2/03/2016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55539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93573-66E7-49DF-9A84-25E21859E083}" type="datetimeFigureOut">
              <a:rPr lang="en-AU" smtClean="0"/>
              <a:t>2/03/2016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326304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93573-66E7-49DF-9A84-25E21859E083}" type="datetimeFigureOut">
              <a:rPr lang="en-AU" smtClean="0"/>
              <a:t>2/03/2016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182740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493573-66E7-49DF-9A84-25E21859E083}" type="datetimeFigureOut">
              <a:rPr lang="en-AU" smtClean="0"/>
              <a:t>2/03/2016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85575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93573-66E7-49DF-9A84-25E21859E083}" type="datetimeFigureOut">
              <a:rPr lang="en-AU" smtClean="0"/>
              <a:t>2/03/2016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68304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493573-66E7-49DF-9A84-25E21859E083}" type="datetimeFigureOut">
              <a:rPr lang="en-AU" smtClean="0"/>
              <a:t>2/03/2016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278120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A493573-66E7-49DF-9A84-25E21859E083}" type="datetimeFigureOut">
              <a:rPr lang="en-AU" smtClean="0"/>
              <a:t>2/03/2016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601DAA-40EC-4D45-8351-4391C1F1E19F}" type="slidenum">
              <a:rPr lang="en-AU" smtClean="0"/>
              <a:t>‹#›</a:t>
            </a:fld>
            <a:endParaRPr lang="en-AU"/>
          </a:p>
        </p:txBody>
      </p:sp>
    </p:spTree>
    <p:extLst>
      <p:ext uri="{BB962C8B-B14F-4D97-AF65-F5344CB8AC3E}">
        <p14:creationId xmlns:p14="http://schemas.microsoft.com/office/powerpoint/2010/main" val="409812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493573-66E7-49DF-9A84-25E21859E083}" type="datetimeFigureOut">
              <a:rPr lang="en-AU" smtClean="0"/>
              <a:t>2/03/2016</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601DAA-40EC-4D45-8351-4391C1F1E19F}" type="slidenum">
              <a:rPr lang="en-AU" smtClean="0"/>
              <a:t>‹#›</a:t>
            </a:fld>
            <a:endParaRPr lang="en-AU"/>
          </a:p>
        </p:txBody>
      </p:sp>
    </p:spTree>
    <p:extLst>
      <p:ext uri="{BB962C8B-B14F-4D97-AF65-F5344CB8AC3E}">
        <p14:creationId xmlns:p14="http://schemas.microsoft.com/office/powerpoint/2010/main" val="2602645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zure.microsoft.com/en-us/documentation/articles/active-directory-authentication-scenari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ithub.com/OfficeDev/O365-Nodejs-Microsoft-Graph-App-onl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emf"/><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apps.dev.microsoft.com/" TargetMode="External"/><Relationship Id="rId2" Type="http://schemas.openxmlformats.org/officeDocument/2006/relationships/hyperlink" Target="https://dev.office.com/app-registration"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office.com/2016/02/17/outlook-com-out-of-preview-and-better-than-ever/" TargetMode="External"/><Relationship Id="rId2" Type="http://schemas.openxmlformats.org/officeDocument/2006/relationships/hyperlink" Target="https://azure.microsoft.com/en-us/documentation/articles/active-directory-v2-compa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channel9.msdn.com/Shows/Office-Dev-Show" TargetMode="External"/><Relationship Id="rId4" Type="http://schemas.openxmlformats.org/officeDocument/2006/relationships/hyperlink" Target="http://dev.office.com/podcast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dev.office.com/trainin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raph.microsoft.io/en-us/changelog" TargetMode="External"/><Relationship Id="rId2" Type="http://schemas.openxmlformats.org/officeDocument/2006/relationships/hyperlink" Target="https://graphexplorer2.azurewebsites.net/" TargetMode="External"/><Relationship Id="rId1" Type="http://schemas.openxmlformats.org/officeDocument/2006/relationships/slideLayout" Target="../slideLayouts/slideLayout2.xml"/><Relationship Id="rId4" Type="http://schemas.openxmlformats.org/officeDocument/2006/relationships/hyperlink" Target="http://dev.office.com/blogs/Microsoft-Graph-WebHooks-Update-January-201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Getting Started on Office </a:t>
            </a:r>
            <a:r>
              <a:rPr lang="en-AU" dirty="0" err="1" smtClean="0"/>
              <a:t>Addin</a:t>
            </a:r>
            <a:r>
              <a:rPr lang="en-AU" dirty="0" smtClean="0"/>
              <a:t> with AngularJS and Yeoman</a:t>
            </a:r>
            <a:endParaRPr lang="en-AU" dirty="0"/>
          </a:p>
        </p:txBody>
      </p:sp>
      <p:sp>
        <p:nvSpPr>
          <p:cNvPr id="3" name="Subtitle 2"/>
          <p:cNvSpPr>
            <a:spLocks noGrp="1"/>
          </p:cNvSpPr>
          <p:nvPr>
            <p:ph type="subTitle" idx="1"/>
          </p:nvPr>
        </p:nvSpPr>
        <p:spPr/>
        <p:txBody>
          <a:bodyPr/>
          <a:lstStyle/>
          <a:p>
            <a:r>
              <a:rPr lang="en-AU" dirty="0" smtClean="0"/>
              <a:t>March </a:t>
            </a:r>
            <a:r>
              <a:rPr lang="en-AU" dirty="0" smtClean="0"/>
              <a:t>2016</a:t>
            </a:r>
            <a:br>
              <a:rPr lang="en-AU" dirty="0" smtClean="0"/>
            </a:br>
            <a:r>
              <a:rPr lang="en-AU" dirty="0" smtClean="0"/>
              <a:t>John Liu</a:t>
            </a:r>
            <a:endParaRPr lang="en-AU" dirty="0"/>
          </a:p>
        </p:txBody>
      </p:sp>
    </p:spTree>
    <p:extLst>
      <p:ext uri="{BB962C8B-B14F-4D97-AF65-F5344CB8AC3E}">
        <p14:creationId xmlns:p14="http://schemas.microsoft.com/office/powerpoint/2010/main" val="42801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OAuth</a:t>
            </a:r>
            <a:endParaRPr lang="en-AU" dirty="0"/>
          </a:p>
        </p:txBody>
      </p:sp>
      <p:sp>
        <p:nvSpPr>
          <p:cNvPr id="3" name="Text Placeholder 2"/>
          <p:cNvSpPr>
            <a:spLocks noGrp="1"/>
          </p:cNvSpPr>
          <p:nvPr>
            <p:ph idx="1"/>
          </p:nvPr>
        </p:nvSpPr>
        <p:spPr>
          <a:xfrm>
            <a:off x="677334" y="1704623"/>
            <a:ext cx="8596668" cy="4336740"/>
          </a:xfrm>
        </p:spPr>
        <p:txBody>
          <a:bodyPr/>
          <a:lstStyle/>
          <a:p>
            <a:r>
              <a:rPr lang="en-AU" dirty="0">
                <a:hlinkClick r:id="rId2"/>
              </a:rPr>
              <a:t>https://azure.microsoft.com/en-us/documentation/articles/active-directory-authentication-scenarios</a:t>
            </a:r>
            <a:r>
              <a:rPr lang="en-AU" dirty="0" smtClean="0">
                <a:hlinkClick r:id="rId2"/>
              </a:rPr>
              <a:t>/</a:t>
            </a:r>
            <a:endParaRPr lang="en-AU" dirty="0" smtClean="0"/>
          </a:p>
          <a:p>
            <a:r>
              <a:rPr lang="en-AU" dirty="0" err="1" smtClean="0"/>
              <a:t>Id_token</a:t>
            </a:r>
            <a:endParaRPr lang="en-AU" dirty="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951" y="2240887"/>
            <a:ext cx="7753350" cy="3800475"/>
          </a:xfrm>
          <a:prstGeom prst="rect">
            <a:avLst/>
          </a:prstGeom>
        </p:spPr>
      </p:pic>
    </p:spTree>
    <p:extLst>
      <p:ext uri="{BB962C8B-B14F-4D97-AF65-F5344CB8AC3E}">
        <p14:creationId xmlns:p14="http://schemas.microsoft.com/office/powerpoint/2010/main" val="395638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OAuth 2.0</a:t>
            </a:r>
            <a:endParaRPr lang="en-AU" dirty="0"/>
          </a:p>
        </p:txBody>
      </p:sp>
      <p:sp>
        <p:nvSpPr>
          <p:cNvPr id="3" name="Content Placeholder 2"/>
          <p:cNvSpPr>
            <a:spLocks noGrp="1"/>
          </p:cNvSpPr>
          <p:nvPr>
            <p:ph idx="1"/>
          </p:nvPr>
        </p:nvSpPr>
        <p:spPr>
          <a:xfrm>
            <a:off x="677334" y="2160589"/>
            <a:ext cx="8596668" cy="4398255"/>
          </a:xfrm>
        </p:spPr>
        <p:txBody>
          <a:bodyPr>
            <a:normAutofit/>
          </a:bodyPr>
          <a:lstStyle/>
          <a:p>
            <a:r>
              <a:rPr lang="en-AU" dirty="0" err="1" smtClean="0"/>
              <a:t>Id_token</a:t>
            </a:r>
            <a:endParaRPr lang="en-AU" dirty="0" smtClean="0"/>
          </a:p>
          <a:p>
            <a:r>
              <a:rPr lang="en-AU" dirty="0" err="1" smtClean="0"/>
              <a:t>refresh_token</a:t>
            </a:r>
            <a:endParaRPr lang="en-AU" dirty="0" smtClean="0"/>
          </a:p>
          <a:p>
            <a:r>
              <a:rPr lang="en-AU" dirty="0" err="1" smtClean="0"/>
              <a:t>access_token</a:t>
            </a:r>
            <a:endParaRPr lang="en-AU" dirty="0" smtClean="0"/>
          </a:p>
          <a:p>
            <a:endParaRPr lang="en-AU" dirty="0"/>
          </a:p>
          <a:p>
            <a:endParaRPr lang="en-AU" dirty="0" smtClean="0"/>
          </a:p>
          <a:p>
            <a:endParaRPr lang="en-AU" dirty="0" smtClean="0"/>
          </a:p>
          <a:p>
            <a:endParaRPr lang="en-AU" dirty="0"/>
          </a:p>
          <a:p>
            <a:endParaRPr lang="en-AU" dirty="0" smtClean="0"/>
          </a:p>
          <a:p>
            <a:endParaRPr lang="en-AU" dirty="0" smtClean="0"/>
          </a:p>
          <a:p>
            <a:r>
              <a:rPr lang="en-AU" dirty="0" smtClean="0"/>
              <a:t>app-only </a:t>
            </a:r>
          </a:p>
          <a:p>
            <a:pPr lvl="1"/>
            <a:r>
              <a:rPr lang="en-AU" dirty="0" smtClean="0">
                <a:hlinkClick r:id="rId2"/>
              </a:rPr>
              <a:t>https://github.com/OfficeDev/O365-Nodejs-Microsoft-Graph-App-only</a:t>
            </a:r>
            <a:r>
              <a:rPr lang="en-AU" dirty="0" smtClean="0"/>
              <a:t>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94" y="435605"/>
            <a:ext cx="8629650" cy="5457825"/>
          </a:xfrm>
          <a:prstGeom prst="rect">
            <a:avLst/>
          </a:prstGeom>
        </p:spPr>
      </p:pic>
    </p:spTree>
    <p:extLst>
      <p:ext uri="{BB962C8B-B14F-4D97-AF65-F5344CB8AC3E}">
        <p14:creationId xmlns:p14="http://schemas.microsoft.com/office/powerpoint/2010/main" val="265347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platform</a:t>
            </a:r>
          </a:p>
        </p:txBody>
      </p:sp>
      <p:sp>
        <p:nvSpPr>
          <p:cNvPr id="27"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6"/>
                </a:solidFill>
              </a:rPr>
              <a:t>2 </a:t>
            </a:r>
            <a:r>
              <a:rPr lang="en-US" dirty="0"/>
              <a:t>Connect </a:t>
            </a:r>
            <a:r>
              <a:rPr lang="en-US" dirty="0">
                <a:gradFill>
                  <a:gsLst>
                    <a:gs pos="8367">
                      <a:schemeClr val="tx1"/>
                    </a:gs>
                    <a:gs pos="31000">
                      <a:schemeClr val="tx1"/>
                    </a:gs>
                  </a:gsLst>
                  <a:lin ang="5400000" scaled="0"/>
                </a:gradFill>
              </a:rPr>
              <a:t>with Microsoft Graph APIs</a:t>
            </a:r>
          </a:p>
        </p:txBody>
      </p:sp>
      <p:graphicFrame>
        <p:nvGraphicFramePr>
          <p:cNvPr id="16" name="Table 15"/>
          <p:cNvGraphicFramePr>
            <a:graphicFrameLocks noGrp="1"/>
          </p:cNvGraphicFramePr>
          <p:nvPr>
            <p:extLst/>
          </p:nvPr>
        </p:nvGraphicFramePr>
        <p:xfrm>
          <a:off x="438950" y="1368074"/>
          <a:ext cx="11541068" cy="2038153"/>
        </p:xfrm>
        <a:graphic>
          <a:graphicData uri="http://schemas.openxmlformats.org/drawingml/2006/table">
            <a:tbl>
              <a:tblPr firstRow="1" bandRow="1">
                <a:tableStyleId>{93296810-A885-4BE3-A3E7-6D5BEEA58F35}</a:tableStyleId>
              </a:tblPr>
              <a:tblGrid>
                <a:gridCol w="2725560">
                  <a:extLst>
                    <a:ext uri="{9D8B030D-6E8A-4147-A177-3AD203B41FA5}">
                      <a16:colId xmlns="" xmlns:a16="http://schemas.microsoft.com/office/drawing/2014/main" val="364167817"/>
                    </a:ext>
                  </a:extLst>
                </a:gridCol>
                <a:gridCol w="678116">
                  <a:extLst>
                    <a:ext uri="{9D8B030D-6E8A-4147-A177-3AD203B41FA5}">
                      <a16:colId xmlns="" xmlns:a16="http://schemas.microsoft.com/office/drawing/2014/main" val="999347073"/>
                    </a:ext>
                  </a:extLst>
                </a:gridCol>
                <a:gridCol w="678116">
                  <a:extLst>
                    <a:ext uri="{9D8B030D-6E8A-4147-A177-3AD203B41FA5}">
                      <a16:colId xmlns="" xmlns:a16="http://schemas.microsoft.com/office/drawing/2014/main" val="2860114788"/>
                    </a:ext>
                  </a:extLst>
                </a:gridCol>
                <a:gridCol w="678116">
                  <a:extLst>
                    <a:ext uri="{9D8B030D-6E8A-4147-A177-3AD203B41FA5}">
                      <a16:colId xmlns="" xmlns:a16="http://schemas.microsoft.com/office/drawing/2014/main" val="4177738520"/>
                    </a:ext>
                  </a:extLst>
                </a:gridCol>
                <a:gridCol w="678116">
                  <a:extLst>
                    <a:ext uri="{9D8B030D-6E8A-4147-A177-3AD203B41FA5}">
                      <a16:colId xmlns="" xmlns:a16="http://schemas.microsoft.com/office/drawing/2014/main" val="1590951182"/>
                    </a:ext>
                  </a:extLst>
                </a:gridCol>
                <a:gridCol w="678116">
                  <a:extLst>
                    <a:ext uri="{9D8B030D-6E8A-4147-A177-3AD203B41FA5}">
                      <a16:colId xmlns="" xmlns:a16="http://schemas.microsoft.com/office/drawing/2014/main" val="1796620799"/>
                    </a:ext>
                  </a:extLst>
                </a:gridCol>
                <a:gridCol w="678116">
                  <a:extLst>
                    <a:ext uri="{9D8B030D-6E8A-4147-A177-3AD203B41FA5}">
                      <a16:colId xmlns="" xmlns:a16="http://schemas.microsoft.com/office/drawing/2014/main" val="952751486"/>
                    </a:ext>
                  </a:extLst>
                </a:gridCol>
                <a:gridCol w="678116">
                  <a:extLst>
                    <a:ext uri="{9D8B030D-6E8A-4147-A177-3AD203B41FA5}">
                      <a16:colId xmlns="" xmlns:a16="http://schemas.microsoft.com/office/drawing/2014/main" val="2613330142"/>
                    </a:ext>
                  </a:extLst>
                </a:gridCol>
                <a:gridCol w="678116">
                  <a:extLst>
                    <a:ext uri="{9D8B030D-6E8A-4147-A177-3AD203B41FA5}">
                      <a16:colId xmlns="" xmlns:a16="http://schemas.microsoft.com/office/drawing/2014/main" val="787165788"/>
                    </a:ext>
                  </a:extLst>
                </a:gridCol>
                <a:gridCol w="678116">
                  <a:extLst>
                    <a:ext uri="{9D8B030D-6E8A-4147-A177-3AD203B41FA5}">
                      <a16:colId xmlns="" xmlns:a16="http://schemas.microsoft.com/office/drawing/2014/main" val="1720074056"/>
                    </a:ext>
                  </a:extLst>
                </a:gridCol>
                <a:gridCol w="678116">
                  <a:extLst>
                    <a:ext uri="{9D8B030D-6E8A-4147-A177-3AD203B41FA5}">
                      <a16:colId xmlns="" xmlns:a16="http://schemas.microsoft.com/office/drawing/2014/main" val="3342116237"/>
                    </a:ext>
                  </a:extLst>
                </a:gridCol>
                <a:gridCol w="678116">
                  <a:extLst>
                    <a:ext uri="{9D8B030D-6E8A-4147-A177-3AD203B41FA5}">
                      <a16:colId xmlns="" xmlns:a16="http://schemas.microsoft.com/office/drawing/2014/main" val="3604417806"/>
                    </a:ext>
                  </a:extLst>
                </a:gridCol>
                <a:gridCol w="678116">
                  <a:extLst>
                    <a:ext uri="{9D8B030D-6E8A-4147-A177-3AD203B41FA5}">
                      <a16:colId xmlns="" xmlns:a16="http://schemas.microsoft.com/office/drawing/2014/main" val="545692717"/>
                    </a:ext>
                  </a:extLst>
                </a:gridCol>
                <a:gridCol w="678116">
                  <a:extLst>
                    <a:ext uri="{9D8B030D-6E8A-4147-A177-3AD203B41FA5}">
                      <a16:colId xmlns="" xmlns:a16="http://schemas.microsoft.com/office/drawing/2014/main" val="334580971"/>
                    </a:ext>
                  </a:extLst>
                </a:gridCol>
              </a:tblGrid>
              <a:tr h="672049">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tc>
                  <a:txBody>
                    <a:bodyPr/>
                    <a:lstStyle/>
                    <a:p>
                      <a:endParaRPr lang="en-US" sz="1700" dirty="0"/>
                    </a:p>
                  </a:txBody>
                  <a:tcPr marL="89606" marR="89606" marT="44804" marB="44804">
                    <a:solidFill>
                      <a:schemeClr val="accent3"/>
                    </a:solidFill>
                  </a:tcPr>
                </a:tc>
                <a:extLst>
                  <a:ext uri="{0D108BD9-81ED-4DB2-BD59-A6C34878D82A}">
                    <a16:rowId xmlns="" xmlns:a16="http://schemas.microsoft.com/office/drawing/2014/main" val="1332158174"/>
                  </a:ext>
                </a:extLst>
              </a:tr>
              <a:tr h="455315">
                <a:tc>
                  <a:txBody>
                    <a:bodyPr/>
                    <a:lstStyle/>
                    <a:p>
                      <a:r>
                        <a:rPr lang="en-US" sz="1700" dirty="0">
                          <a:gradFill>
                            <a:gsLst>
                              <a:gs pos="5000">
                                <a:schemeClr val="tx1"/>
                              </a:gs>
                              <a:gs pos="46000">
                                <a:schemeClr val="tx1"/>
                              </a:gs>
                            </a:gsLst>
                            <a:lin ang="5400000" scaled="0"/>
                          </a:gradFill>
                        </a:rPr>
                        <a:t>ADAL</a:t>
                      </a:r>
                      <a:r>
                        <a:rPr lang="en-US" sz="1700" baseline="0" dirty="0">
                          <a:gradFill>
                            <a:gsLst>
                              <a:gs pos="5000">
                                <a:schemeClr val="tx1"/>
                              </a:gs>
                              <a:gs pos="46000">
                                <a:schemeClr val="tx1"/>
                              </a:gs>
                            </a:gsLst>
                            <a:lin ang="5400000" scaled="0"/>
                          </a:gradFill>
                        </a:rPr>
                        <a:t> Library</a:t>
                      </a:r>
                      <a:endParaRPr lang="en-US" sz="1700" dirty="0">
                        <a:gradFill>
                          <a:gsLst>
                            <a:gs pos="5000">
                              <a:schemeClr val="tx1"/>
                            </a:gs>
                            <a:gs pos="46000">
                              <a:schemeClr val="tx1"/>
                            </a:gs>
                          </a:gsLst>
                          <a:lin ang="5400000" scaled="0"/>
                        </a:gradFill>
                      </a:endParaRP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lin ang="5400000" scaled="0"/>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20000"/>
                        <a:lumOff val="8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extLst>
                  <a:ext uri="{0D108BD9-81ED-4DB2-BD59-A6C34878D82A}">
                    <a16:rowId xmlns="" xmlns:a16="http://schemas.microsoft.com/office/drawing/2014/main" val="3878855598"/>
                  </a:ext>
                </a:extLst>
              </a:tr>
              <a:tr h="455315">
                <a:tc>
                  <a:txBody>
                    <a:bodyPr/>
                    <a:lstStyle/>
                    <a:p>
                      <a:r>
                        <a:rPr lang="en-US" sz="1700" dirty="0">
                          <a:gradFill>
                            <a:gsLst>
                              <a:gs pos="5000">
                                <a:schemeClr val="tx1"/>
                              </a:gs>
                              <a:gs pos="46000">
                                <a:schemeClr val="tx1"/>
                              </a:gs>
                            </a:gsLst>
                            <a:lin ang="5400000" scaled="0"/>
                          </a:gradFill>
                        </a:rPr>
                        <a:t>Office 365 SDK</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endParaRPr lang="en-US" sz="2400" dirty="0">
                        <a:gradFill>
                          <a:gsLst>
                            <a:gs pos="5000">
                              <a:schemeClr val="bg2">
                                <a:lumMod val="50000"/>
                              </a:schemeClr>
                            </a:gs>
                            <a:gs pos="51000">
                              <a:schemeClr val="bg2">
                                <a:lumMod val="50000"/>
                              </a:schemeClr>
                            </a:gs>
                          </a:gsLst>
                        </a:gradFill>
                      </a:endParaRP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40000"/>
                        <a:lumOff val="60000"/>
                      </a:schemeClr>
                    </a:solidFill>
                  </a:tcPr>
                </a:tc>
                <a:extLst>
                  <a:ext uri="{0D108BD9-81ED-4DB2-BD59-A6C34878D82A}">
                    <a16:rowId xmlns="" xmlns:a16="http://schemas.microsoft.com/office/drawing/2014/main" val="468970452"/>
                  </a:ext>
                </a:extLst>
              </a:tr>
              <a:tr h="455315">
                <a:tc>
                  <a:txBody>
                    <a:bodyPr/>
                    <a:lstStyle/>
                    <a:p>
                      <a:r>
                        <a:rPr lang="en-US" sz="1700" dirty="0">
                          <a:gradFill>
                            <a:gsLst>
                              <a:gs pos="5000">
                                <a:schemeClr val="tx1"/>
                              </a:gs>
                              <a:gs pos="46000">
                                <a:schemeClr val="tx1"/>
                              </a:gs>
                            </a:gsLst>
                            <a:lin ang="5400000" scaled="0"/>
                          </a:gradFill>
                        </a:rPr>
                        <a:t>Dev.office.com samples</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tc>
                  <a:txBody>
                    <a:bodyPr/>
                    <a:lstStyle/>
                    <a:p>
                      <a:pPr algn="ctr"/>
                      <a:r>
                        <a:rPr lang="en-US" sz="2400" dirty="0">
                          <a:gradFill>
                            <a:gsLst>
                              <a:gs pos="5000">
                                <a:schemeClr val="bg2">
                                  <a:lumMod val="50000"/>
                                </a:schemeClr>
                              </a:gs>
                              <a:gs pos="51000">
                                <a:schemeClr val="bg2">
                                  <a:lumMod val="50000"/>
                                </a:schemeClr>
                              </a:gs>
                            </a:gsLst>
                          </a:gradFill>
                        </a:rPr>
                        <a:t>✔</a:t>
                      </a:r>
                    </a:p>
                  </a:txBody>
                  <a:tcPr marL="89606" marR="89606" marT="44804" marB="44804">
                    <a:solidFill>
                      <a:schemeClr val="accent3">
                        <a:lumMod val="20000"/>
                        <a:lumOff val="80000"/>
                      </a:schemeClr>
                    </a:solidFill>
                  </a:tcPr>
                </a:tc>
                <a:extLst>
                  <a:ext uri="{0D108BD9-81ED-4DB2-BD59-A6C34878D82A}">
                    <a16:rowId xmlns="" xmlns:a16="http://schemas.microsoft.com/office/drawing/2014/main" val="3884538644"/>
                  </a:ext>
                </a:extLst>
              </a:tr>
            </a:tbl>
          </a:graphicData>
        </a:graphic>
      </p:graphicFrame>
      <p:pic>
        <p:nvPicPr>
          <p:cNvPr id="201" name="Picture 4" descr="p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225" y="1575627"/>
            <a:ext cx="544544" cy="27227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01"/>
          <p:cNvPicPr>
            <a:picLocks noChangeAspect="1"/>
          </p:cNvPicPr>
          <p:nvPr/>
        </p:nvPicPr>
        <p:blipFill rotWithShape="1">
          <a:blip r:embed="rId4" cstate="print">
            <a:extLst>
              <a:ext uri="{28A0092B-C50C-407E-A947-70E740481C1C}">
                <a14:useLocalDpi xmlns:a14="http://schemas.microsoft.com/office/drawing/2010/main" val="0"/>
              </a:ext>
            </a:extLst>
          </a:blip>
          <a:srcRect r="25784"/>
          <a:stretch/>
        </p:blipFill>
        <p:spPr>
          <a:xfrm>
            <a:off x="5263820" y="1602376"/>
            <a:ext cx="537639" cy="194071"/>
          </a:xfrm>
          <a:prstGeom prst="rect">
            <a:avLst/>
          </a:prstGeom>
        </p:spPr>
      </p:pic>
      <p:pic>
        <p:nvPicPr>
          <p:cNvPr id="203" name="Picture 202"/>
          <p:cNvPicPr>
            <a:picLocks noChangeAspect="1"/>
          </p:cNvPicPr>
          <p:nvPr/>
        </p:nvPicPr>
        <p:blipFill rotWithShape="1">
          <a:blip r:embed="rId5">
            <a:extLst>
              <a:ext uri="{28A0092B-C50C-407E-A947-70E740481C1C}">
                <a14:useLocalDpi xmlns:a14="http://schemas.microsoft.com/office/drawing/2010/main" val="0"/>
              </a:ext>
            </a:extLst>
          </a:blip>
          <a:srcRect l="4902" t="6073" r="7126" b="19348"/>
          <a:stretch/>
        </p:blipFill>
        <p:spPr>
          <a:xfrm>
            <a:off x="11449394" y="1497816"/>
            <a:ext cx="407056" cy="382729"/>
          </a:xfrm>
          <a:prstGeom prst="rect">
            <a:avLst/>
          </a:prstGeom>
        </p:spPr>
      </p:pic>
      <p:pic>
        <p:nvPicPr>
          <p:cNvPr id="204" name="Picture 203"/>
          <p:cNvPicPr>
            <a:picLocks noChangeAspect="1"/>
          </p:cNvPicPr>
          <p:nvPr/>
        </p:nvPicPr>
        <p:blipFill rotWithShape="1">
          <a:blip r:embed="rId6" cstate="print">
            <a:extLst>
              <a:ext uri="{28A0092B-C50C-407E-A947-70E740481C1C}">
                <a14:useLocalDpi xmlns:a14="http://schemas.microsoft.com/office/drawing/2010/main" val="0"/>
              </a:ext>
            </a:extLst>
          </a:blip>
          <a:srcRect l="13445" t="17569" r="13162" b="17640"/>
          <a:stretch/>
        </p:blipFill>
        <p:spPr>
          <a:xfrm>
            <a:off x="10753433" y="1494926"/>
            <a:ext cx="425743" cy="375846"/>
          </a:xfrm>
          <a:prstGeom prst="rect">
            <a:avLst/>
          </a:prstGeom>
        </p:spPr>
      </p:pic>
      <p:pic>
        <p:nvPicPr>
          <p:cNvPr id="205" name="Picture 14"/>
          <p:cNvPicPr>
            <a:picLocks noChangeAspect="1" noChangeArrowheads="1"/>
          </p:cNvPicPr>
          <p:nvPr/>
        </p:nvPicPr>
        <p:blipFill>
          <a:blip r:embed="rId7" cstate="print">
            <a:lum bright="100000"/>
            <a:extLst>
              <a:ext uri="{28A0092B-C50C-407E-A947-70E740481C1C}">
                <a14:useLocalDpi xmlns:a14="http://schemas.microsoft.com/office/drawing/2010/main" val="0"/>
              </a:ext>
            </a:extLst>
          </a:blip>
          <a:srcRect/>
          <a:stretch>
            <a:fillRect/>
          </a:stretch>
        </p:blipFill>
        <p:spPr bwMode="auto">
          <a:xfrm>
            <a:off x="9438084" y="1491342"/>
            <a:ext cx="353857" cy="413961"/>
          </a:xfrm>
          <a:prstGeom prst="rect">
            <a:avLst/>
          </a:prstGeom>
          <a:noFill/>
          <a:ln>
            <a:noFill/>
          </a:ln>
          <a:effectLst/>
          <a:extLst/>
        </p:spPr>
      </p:pic>
      <p:grpSp>
        <p:nvGrpSpPr>
          <p:cNvPr id="18" name="Group 17"/>
          <p:cNvGrpSpPr/>
          <p:nvPr/>
        </p:nvGrpSpPr>
        <p:grpSpPr>
          <a:xfrm>
            <a:off x="10134357" y="1476452"/>
            <a:ext cx="364738" cy="411702"/>
            <a:chOff x="10113496" y="4179656"/>
            <a:chExt cx="437738" cy="494100"/>
          </a:xfrm>
        </p:grpSpPr>
        <p:sp>
          <p:nvSpPr>
            <p:cNvPr id="207" name="Freeform 24"/>
            <p:cNvSpPr>
              <a:spLocks/>
            </p:cNvSpPr>
            <p:nvPr/>
          </p:nvSpPr>
          <p:spPr bwMode="auto">
            <a:xfrm>
              <a:off x="10113496" y="4294883"/>
              <a:ext cx="437738" cy="378873"/>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bg1"/>
            </a:solidFill>
            <a:ln>
              <a:noFill/>
            </a:ln>
            <a:extLst/>
          </p:spPr>
          <p:txBody>
            <a:bodyPr vert="horz" wrap="square" lIns="91341" tIns="45669" rIns="91341" bIns="45669" numCol="1" anchor="t" anchorCtr="0" compatLnSpc="1">
              <a:prstTxWarp prst="textNoShape">
                <a:avLst/>
              </a:prstTxWarp>
            </a:bodyPr>
            <a:lstStyle/>
            <a:p>
              <a:pPr defTabSz="931558"/>
              <a:endParaRPr lang="en-US" sz="1798" dirty="0">
                <a:solidFill>
                  <a:srgbClr val="FFFFFF"/>
                </a:solidFill>
              </a:endParaRPr>
            </a:p>
          </p:txBody>
        </p:sp>
        <p:sp>
          <p:nvSpPr>
            <p:cNvPr id="208" name="Freeform 25"/>
            <p:cNvSpPr>
              <a:spLocks/>
            </p:cNvSpPr>
            <p:nvPr/>
          </p:nvSpPr>
          <p:spPr bwMode="auto">
            <a:xfrm>
              <a:off x="10332362" y="4179656"/>
              <a:ext cx="109591" cy="119610"/>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bg1"/>
            </a:solidFill>
            <a:ln>
              <a:noFill/>
            </a:ln>
            <a:extLst/>
          </p:spPr>
          <p:txBody>
            <a:bodyPr vert="horz" wrap="square" lIns="91341" tIns="45669" rIns="91341" bIns="45669" numCol="1" anchor="t" anchorCtr="0" compatLnSpc="1">
              <a:prstTxWarp prst="textNoShape">
                <a:avLst/>
              </a:prstTxWarp>
            </a:bodyPr>
            <a:lstStyle/>
            <a:p>
              <a:pPr defTabSz="931558"/>
              <a:endParaRPr lang="en-US" sz="1798">
                <a:solidFill>
                  <a:srgbClr val="FFFFFF"/>
                </a:solidFill>
              </a:endParaRPr>
            </a:p>
          </p:txBody>
        </p:sp>
      </p:grpSp>
      <p:pic>
        <p:nvPicPr>
          <p:cNvPr id="209" name="Picture 208"/>
          <p:cNvPicPr>
            <a:picLocks noChangeAspect="1"/>
          </p:cNvPicPr>
          <p:nvPr/>
        </p:nvPicPr>
        <p:blipFill rotWithShape="1">
          <a:blip r:embed="rId8" cstate="print">
            <a:extLst>
              <a:ext uri="{28A0092B-C50C-407E-A947-70E740481C1C}">
                <a14:useLocalDpi xmlns:a14="http://schemas.microsoft.com/office/drawing/2010/main" val="0"/>
              </a:ext>
            </a:extLst>
          </a:blip>
          <a:srcRect t="44093" r="11119"/>
          <a:stretch/>
        </p:blipFill>
        <p:spPr>
          <a:xfrm>
            <a:off x="3250120" y="1517802"/>
            <a:ext cx="537639" cy="330095"/>
          </a:xfrm>
          <a:prstGeom prst="rect">
            <a:avLst/>
          </a:prstGeom>
        </p:spPr>
      </p:pic>
      <p:grpSp>
        <p:nvGrpSpPr>
          <p:cNvPr id="210" name="Group 209"/>
          <p:cNvGrpSpPr>
            <a:grpSpLocks noChangeAspect="1"/>
          </p:cNvGrpSpPr>
          <p:nvPr/>
        </p:nvGrpSpPr>
        <p:grpSpPr>
          <a:xfrm>
            <a:off x="4050035" y="1474637"/>
            <a:ext cx="305132" cy="430667"/>
            <a:chOff x="1214438" y="4121151"/>
            <a:chExt cx="1558925" cy="2200275"/>
          </a:xfrm>
        </p:grpSpPr>
        <p:sp>
          <p:nvSpPr>
            <p:cNvPr id="211"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354" tIns="45676" rIns="91354" bIns="45676" numCol="1" anchor="t" anchorCtr="0" compatLnSpc="1">
              <a:prstTxWarp prst="textNoShape">
                <a:avLst/>
              </a:prstTxWarp>
            </a:bodyPr>
            <a:lstStyle/>
            <a:p>
              <a:pPr defTabSz="931734"/>
              <a:endParaRPr lang="en-US" sz="1798">
                <a:solidFill>
                  <a:srgbClr val="FFFFFF"/>
                </a:solidFill>
              </a:endParaRPr>
            </a:p>
          </p:txBody>
        </p:sp>
        <p:sp>
          <p:nvSpPr>
            <p:cNvPr id="212"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4" tIns="45676" rIns="91354" bIns="45676" numCol="1" anchor="t" anchorCtr="0" compatLnSpc="1">
              <a:prstTxWarp prst="textNoShape">
                <a:avLst/>
              </a:prstTxWarp>
            </a:bodyPr>
            <a:lstStyle/>
            <a:p>
              <a:pPr defTabSz="931734"/>
              <a:endParaRPr lang="en-US" sz="1798">
                <a:solidFill>
                  <a:srgbClr val="FFFFFF"/>
                </a:solidFill>
              </a:endParaRPr>
            </a:p>
          </p:txBody>
        </p:sp>
      </p:grpSp>
      <p:pic>
        <p:nvPicPr>
          <p:cNvPr id="213" name="Picture 2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9617" y="1494116"/>
            <a:ext cx="434910" cy="434910"/>
          </a:xfrm>
          <a:prstGeom prst="rect">
            <a:avLst/>
          </a:prstGeom>
        </p:spPr>
      </p:pic>
      <p:pic>
        <p:nvPicPr>
          <p:cNvPr id="21" name="Picture 20"/>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5964167" y="1482059"/>
            <a:ext cx="472147" cy="472147"/>
          </a:xfrm>
          <a:prstGeom prst="rect">
            <a:avLst/>
          </a:prstGeom>
        </p:spPr>
      </p:pic>
      <p:sp>
        <p:nvSpPr>
          <p:cNvPr id="216" name="Freeform 215"/>
          <p:cNvSpPr>
            <a:spLocks noEditPoints="1"/>
          </p:cNvSpPr>
          <p:nvPr/>
        </p:nvSpPr>
        <p:spPr bwMode="auto">
          <a:xfrm>
            <a:off x="8754035" y="1510386"/>
            <a:ext cx="377768" cy="377768"/>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endParaRPr lang="en-US" sz="1729" dirty="0">
              <a:solidFill>
                <a:srgbClr val="505050"/>
              </a:solidFill>
            </a:endParaRPr>
          </a:p>
        </p:txBody>
      </p:sp>
      <p:pic>
        <p:nvPicPr>
          <p:cNvPr id="22" name="Picture 21"/>
          <p:cNvPicPr>
            <a:picLocks noChangeAspect="1"/>
          </p:cNvPicPr>
          <p:nvPr/>
        </p:nvPicPr>
        <p:blipFill rotWithShape="1">
          <a:blip r:embed="rId11" cstate="print">
            <a:biLevel thresh="25000"/>
            <a:extLst>
              <a:ext uri="{28A0092B-C50C-407E-A947-70E740481C1C}">
                <a14:useLocalDpi xmlns:a14="http://schemas.microsoft.com/office/drawing/2010/main" val="0"/>
              </a:ext>
            </a:extLst>
          </a:blip>
          <a:srcRect l="18919" t="20304" r="18644" b="19188"/>
          <a:stretch/>
        </p:blipFill>
        <p:spPr>
          <a:xfrm rot="18677624">
            <a:off x="7333271" y="1553750"/>
            <a:ext cx="573149" cy="438501"/>
          </a:xfrm>
          <a:prstGeom prst="rect">
            <a:avLst/>
          </a:prstGeom>
        </p:spPr>
      </p:pic>
      <p:pic>
        <p:nvPicPr>
          <p:cNvPr id="26" name="Picture 25"/>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7989663" y="1412469"/>
            <a:ext cx="540761" cy="540761"/>
          </a:xfrm>
          <a:prstGeom prst="rect">
            <a:avLst/>
          </a:prstGeom>
        </p:spPr>
      </p:pic>
      <p:sp>
        <p:nvSpPr>
          <p:cNvPr id="3" name="TextBox 2"/>
          <p:cNvSpPr txBox="1"/>
          <p:nvPr/>
        </p:nvSpPr>
        <p:spPr>
          <a:xfrm>
            <a:off x="248482" y="3602691"/>
            <a:ext cx="11607967" cy="1651565"/>
          </a:xfrm>
          <a:prstGeom prst="rect">
            <a:avLst/>
          </a:prstGeom>
          <a:noFill/>
        </p:spPr>
        <p:txBody>
          <a:bodyPr wrap="square" lIns="182854" tIns="146284" rIns="182854" bIns="146284" rtlCol="0">
            <a:spAutoFit/>
          </a:bodyPr>
          <a:lstStyle/>
          <a:p>
            <a:pPr>
              <a:lnSpc>
                <a:spcPct val="90000"/>
              </a:lnSpc>
              <a:spcAft>
                <a:spcPts val="600"/>
              </a:spcAft>
            </a:pPr>
            <a:r>
              <a:rPr lang="en-US" sz="3200" spc="-100" dirty="0">
                <a:ln w="3175">
                  <a:noFill/>
                </a:ln>
                <a:gradFill>
                  <a:gsLst>
                    <a:gs pos="5000">
                      <a:schemeClr val="tx1"/>
                    </a:gs>
                    <a:gs pos="46000">
                      <a:schemeClr val="tx1"/>
                    </a:gs>
                  </a:gsLst>
                  <a:lin ang="5400000" scaled="0"/>
                </a:gradFill>
                <a:latin typeface="+mj-lt"/>
                <a:cs typeface="Segoe UI" pitchFamily="34" charset="0"/>
              </a:rPr>
              <a:t>Azure AD and Office 365 offer Libraries/SDKs, but they are not mandatory as the platform is building on web standards such </a:t>
            </a:r>
            <a:br>
              <a:rPr lang="en-US" sz="3200" spc="-100" dirty="0">
                <a:ln w="3175">
                  <a:noFill/>
                </a:ln>
                <a:gradFill>
                  <a:gsLst>
                    <a:gs pos="5000">
                      <a:schemeClr val="tx1"/>
                    </a:gs>
                    <a:gs pos="46000">
                      <a:schemeClr val="tx1"/>
                    </a:gs>
                  </a:gsLst>
                  <a:lin ang="5400000" scaled="0"/>
                </a:gradFill>
                <a:latin typeface="+mj-lt"/>
                <a:cs typeface="Segoe UI" pitchFamily="34" charset="0"/>
              </a:rPr>
            </a:br>
            <a:r>
              <a:rPr lang="en-US" sz="3200" spc="-100" dirty="0">
                <a:ln w="3175">
                  <a:noFill/>
                </a:ln>
                <a:gradFill>
                  <a:gsLst>
                    <a:gs pos="5000">
                      <a:schemeClr val="tx1"/>
                    </a:gs>
                    <a:gs pos="46000">
                      <a:schemeClr val="tx1"/>
                    </a:gs>
                  </a:gsLst>
                  <a:lin ang="5400000" scaled="0"/>
                </a:gradFill>
                <a:latin typeface="+mj-lt"/>
                <a:cs typeface="Segoe UI" pitchFamily="34" charset="0"/>
              </a:rPr>
              <a:t>as OAuth2, REST, and </a:t>
            </a:r>
            <a:r>
              <a:rPr lang="en-US" sz="3200" spc="-100" dirty="0" err="1">
                <a:ln w="3175">
                  <a:noFill/>
                </a:ln>
                <a:gradFill>
                  <a:gsLst>
                    <a:gs pos="5000">
                      <a:schemeClr val="tx1"/>
                    </a:gs>
                    <a:gs pos="46000">
                      <a:schemeClr val="tx1"/>
                    </a:gs>
                  </a:gsLst>
                  <a:lin ang="5400000" scaled="0"/>
                </a:gradFill>
                <a:latin typeface="+mj-lt"/>
                <a:cs typeface="Segoe UI" pitchFamily="34" charset="0"/>
              </a:rPr>
              <a:t>Odata</a:t>
            </a:r>
            <a:r>
              <a:rPr lang="en-US" sz="3200" spc="-100" dirty="0">
                <a:ln w="3175">
                  <a:noFill/>
                </a:ln>
                <a:gradFill>
                  <a:gsLst>
                    <a:gs pos="5000">
                      <a:schemeClr val="tx1"/>
                    </a:gs>
                    <a:gs pos="46000">
                      <a:schemeClr val="tx1"/>
                    </a:gs>
                  </a:gsLst>
                  <a:lin ang="5400000" scaled="0"/>
                </a:gradFill>
                <a:latin typeface="+mj-lt"/>
                <a:cs typeface="Segoe UI" pitchFamily="34" charset="0"/>
              </a:rPr>
              <a:t>.</a:t>
            </a:r>
          </a:p>
        </p:txBody>
      </p:sp>
    </p:spTree>
    <p:extLst>
      <p:ext uri="{BB962C8B-B14F-4D97-AF65-F5344CB8AC3E}">
        <p14:creationId xmlns:p14="http://schemas.microsoft.com/office/powerpoint/2010/main" val="288157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Office Add-Ins</a:t>
            </a:r>
            <a:endParaRPr lang="en-AU" dirty="0"/>
          </a:p>
        </p:txBody>
      </p:sp>
      <p:sp>
        <p:nvSpPr>
          <p:cNvPr id="3" name="Content Placeholder 2"/>
          <p:cNvSpPr>
            <a:spLocks noGrp="1"/>
          </p:cNvSpPr>
          <p:nvPr>
            <p:ph idx="1"/>
          </p:nvPr>
        </p:nvSpPr>
        <p:spPr/>
        <p:txBody>
          <a:bodyPr/>
          <a:lstStyle/>
          <a:p>
            <a:r>
              <a:rPr lang="en-AU" dirty="0" smtClean="0"/>
              <a:t>What is an Office Add-In…</a:t>
            </a:r>
            <a:endParaRPr lang="en-AU" dirty="0"/>
          </a:p>
        </p:txBody>
      </p:sp>
    </p:spTree>
    <p:extLst>
      <p:ext uri="{BB962C8B-B14F-4D97-AF65-F5344CB8AC3E}">
        <p14:creationId xmlns:p14="http://schemas.microsoft.com/office/powerpoint/2010/main" val="262040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a:gsLst>
                    <a:gs pos="26496">
                      <a:schemeClr val="tx1"/>
                    </a:gs>
                    <a:gs pos="44000">
                      <a:schemeClr val="tx1"/>
                    </a:gs>
                  </a:gsLst>
                  <a:lin ang="5400000" scaled="0"/>
                </a:gradFill>
              </a:rPr>
              <a:t>Office add-ins</a:t>
            </a:r>
            <a:br>
              <a:rPr lang="en-US" dirty="0">
                <a:gradFill>
                  <a:gsLst>
                    <a:gs pos="26496">
                      <a:schemeClr val="tx1"/>
                    </a:gs>
                    <a:gs pos="44000">
                      <a:schemeClr val="tx1"/>
                    </a:gs>
                  </a:gsLst>
                  <a:lin ang="5400000" scaled="0"/>
                </a:gradFill>
              </a:rPr>
            </a:br>
            <a:r>
              <a:rPr lang="en-US" sz="3135" dirty="0">
                <a:gradFill>
                  <a:gsLst>
                    <a:gs pos="26496">
                      <a:schemeClr val="tx1"/>
                    </a:gs>
                    <a:gs pos="44000">
                      <a:schemeClr val="tx1"/>
                    </a:gs>
                  </a:gsLst>
                  <a:lin ang="5400000" scaled="0"/>
                </a:gradFill>
              </a:rPr>
              <a:t>A new way to build extensions for Office</a:t>
            </a:r>
            <a:endParaRPr lang="en-US" dirty="0">
              <a:gradFill>
                <a:gsLst>
                  <a:gs pos="26496">
                    <a:schemeClr val="tx1"/>
                  </a:gs>
                  <a:gs pos="44000">
                    <a:schemeClr val="tx1"/>
                  </a:gs>
                </a:gsLst>
                <a:lin ang="5400000" scaled="0"/>
              </a:gradFill>
            </a:endParaRPr>
          </a:p>
        </p:txBody>
      </p:sp>
      <p:sp>
        <p:nvSpPr>
          <p:cNvPr id="50"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 name="Group 3"/>
          <p:cNvGrpSpPr/>
          <p:nvPr/>
        </p:nvGrpSpPr>
        <p:grpSpPr>
          <a:xfrm>
            <a:off x="451927" y="3939150"/>
            <a:ext cx="7915181" cy="1116385"/>
            <a:chOff x="458672" y="4310108"/>
            <a:chExt cx="8077146" cy="1139230"/>
          </a:xfrm>
        </p:grpSpPr>
        <p:grpSp>
          <p:nvGrpSpPr>
            <p:cNvPr id="5" name="Group 4"/>
            <p:cNvGrpSpPr/>
            <p:nvPr/>
          </p:nvGrpSpPr>
          <p:grpSpPr>
            <a:xfrm>
              <a:off x="458672" y="4310108"/>
              <a:ext cx="8077146" cy="1139230"/>
              <a:chOff x="467869" y="5289610"/>
              <a:chExt cx="8239110" cy="1162074"/>
            </a:xfrm>
          </p:grpSpPr>
          <p:sp>
            <p:nvSpPr>
              <p:cNvPr id="13" name="Rectangle 12"/>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4"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Content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within a document content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Excel, PowerPoint, Access</a:t>
                </a:r>
              </a:p>
            </p:txBody>
          </p:sp>
        </p:grpSp>
        <p:sp>
          <p:nvSpPr>
            <p:cNvPr id="6" name="Rectangle 5"/>
            <p:cNvSpPr/>
            <p:nvPr/>
          </p:nvSpPr>
          <p:spPr>
            <a:xfrm>
              <a:off x="757112" y="4450449"/>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7" name="Straight Connector 6"/>
            <p:cNvCxnSpPr/>
            <p:nvPr/>
          </p:nvCxnSpPr>
          <p:spPr>
            <a:xfrm>
              <a:off x="865631" y="4744294"/>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a:off x="865631" y="4922717"/>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9" name="Straight Connector 8"/>
            <p:cNvCxnSpPr/>
            <p:nvPr/>
          </p:nvCxnSpPr>
          <p:spPr>
            <a:xfrm>
              <a:off x="865631" y="5101140"/>
              <a:ext cx="72804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10" name="Straight Connector 9"/>
            <p:cNvCxnSpPr/>
            <p:nvPr/>
          </p:nvCxnSpPr>
          <p:spPr>
            <a:xfrm>
              <a:off x="856802" y="4581150"/>
              <a:ext cx="736877"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11" name="Rectangle 10"/>
            <p:cNvSpPr/>
            <p:nvPr/>
          </p:nvSpPr>
          <p:spPr>
            <a:xfrm>
              <a:off x="1007710" y="4598294"/>
              <a:ext cx="437275" cy="44276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12" name="Rectangle 11"/>
            <p:cNvSpPr/>
            <p:nvPr/>
          </p:nvSpPr>
          <p:spPr>
            <a:xfrm>
              <a:off x="1055421" y="4665051"/>
              <a:ext cx="344183" cy="349723"/>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15" name="Group 14"/>
          <p:cNvGrpSpPr/>
          <p:nvPr/>
        </p:nvGrpSpPr>
        <p:grpSpPr>
          <a:xfrm>
            <a:off x="451927" y="1629485"/>
            <a:ext cx="10355759" cy="1116387"/>
            <a:chOff x="458672" y="1953181"/>
            <a:chExt cx="10567664" cy="1139231"/>
          </a:xfrm>
        </p:grpSpPr>
        <p:sp>
          <p:nvSpPr>
            <p:cNvPr id="16" name="Text Placeholder 2"/>
            <p:cNvSpPr txBox="1">
              <a:spLocks/>
            </p:cNvSpPr>
            <p:nvPr/>
          </p:nvSpPr>
          <p:spPr>
            <a:xfrm>
              <a:off x="2092656" y="1953181"/>
              <a:ext cx="8933680" cy="1139231"/>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Contextual mail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launched contextually from a mail message or appointment</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and Outlook Web Access (OWA)</a:t>
              </a:r>
            </a:p>
          </p:txBody>
        </p:sp>
        <p:sp>
          <p:nvSpPr>
            <p:cNvPr id="17" name="Rectangle 16"/>
            <p:cNvSpPr/>
            <p:nvPr/>
          </p:nvSpPr>
          <p:spPr>
            <a:xfrm>
              <a:off x="458672" y="1963366"/>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18" name="Rectangle 17"/>
            <p:cNvSpPr/>
            <p:nvPr/>
          </p:nvSpPr>
          <p:spPr>
            <a:xfrm>
              <a:off x="929319" y="2139233"/>
              <a:ext cx="940569" cy="7136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grpSp>
          <p:nvGrpSpPr>
            <p:cNvPr id="19" name="Group 18"/>
            <p:cNvGrpSpPr/>
            <p:nvPr/>
          </p:nvGrpSpPr>
          <p:grpSpPr>
            <a:xfrm>
              <a:off x="565679" y="2136682"/>
              <a:ext cx="1267366" cy="713692"/>
              <a:chOff x="218356" y="1701569"/>
              <a:chExt cx="1990533" cy="609600"/>
            </a:xfrm>
            <a:effectLst/>
          </p:grpSpPr>
          <p:sp>
            <p:nvSpPr>
              <p:cNvPr id="20" name="Rectangle 19"/>
              <p:cNvSpPr/>
              <p:nvPr/>
            </p:nvSpPr>
            <p:spPr>
              <a:xfrm>
                <a:off x="235465" y="1701569"/>
                <a:ext cx="490761"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21" name="Straight Connector 20"/>
              <p:cNvCxnSpPr/>
              <p:nvPr/>
            </p:nvCxnSpPr>
            <p:spPr>
              <a:xfrm>
                <a:off x="218358" y="18574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218356" y="2009832"/>
                <a:ext cx="507869"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218358" y="2162232"/>
                <a:ext cx="50786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24" name="Rectangle 23"/>
              <p:cNvSpPr/>
              <p:nvPr/>
            </p:nvSpPr>
            <p:spPr>
              <a:xfrm>
                <a:off x="831942" y="1804151"/>
                <a:ext cx="1376947" cy="24676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grpSp>
        <p:nvGrpSpPr>
          <p:cNvPr id="25" name="Group 24"/>
          <p:cNvGrpSpPr/>
          <p:nvPr/>
        </p:nvGrpSpPr>
        <p:grpSpPr>
          <a:xfrm>
            <a:off x="451927" y="5105192"/>
            <a:ext cx="8836159" cy="1116385"/>
            <a:chOff x="458672" y="5500010"/>
            <a:chExt cx="9016969" cy="1139230"/>
          </a:xfrm>
        </p:grpSpPr>
        <p:sp>
          <p:nvSpPr>
            <p:cNvPr id="26" name="Rectangle 25"/>
            <p:cNvSpPr/>
            <p:nvPr/>
          </p:nvSpPr>
          <p:spPr>
            <a:xfrm>
              <a:off x="458672" y="5510773"/>
              <a:ext cx="1543930" cy="1060324"/>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27" name="Rectangle 26"/>
            <p:cNvSpPr/>
            <p:nvPr/>
          </p:nvSpPr>
          <p:spPr>
            <a:xfrm>
              <a:off x="606500" y="5963730"/>
              <a:ext cx="1256472" cy="4858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8" name="Rectangle 27"/>
            <p:cNvSpPr/>
            <p:nvPr/>
          </p:nvSpPr>
          <p:spPr>
            <a:xfrm>
              <a:off x="604085" y="5649043"/>
              <a:ext cx="1258887" cy="28002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29" name="Text Placeholder 2"/>
            <p:cNvSpPr txBox="1">
              <a:spLocks/>
            </p:cNvSpPr>
            <p:nvPr/>
          </p:nvSpPr>
          <p:spPr>
            <a:xfrm>
              <a:off x="2073204" y="5500010"/>
              <a:ext cx="7402437" cy="1139230"/>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Add-in command</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Command in the Office UI to launch add-in or perform UI-less operation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Outlook, Outlook Web Access (OWA)</a:t>
              </a:r>
            </a:p>
          </p:txBody>
        </p:sp>
        <p:sp>
          <p:nvSpPr>
            <p:cNvPr id="30" name="Rectangle 29"/>
            <p:cNvSpPr/>
            <p:nvPr/>
          </p:nvSpPr>
          <p:spPr>
            <a:xfrm>
              <a:off x="67392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1" name="Rectangle 30"/>
            <p:cNvSpPr/>
            <p:nvPr/>
          </p:nvSpPr>
          <p:spPr>
            <a:xfrm>
              <a:off x="909428" y="5693653"/>
              <a:ext cx="182880" cy="18288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2" name="Rectangle 31"/>
            <p:cNvSpPr/>
            <p:nvPr/>
          </p:nvSpPr>
          <p:spPr>
            <a:xfrm>
              <a:off x="1142803"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3" name="Rectangle 32"/>
            <p:cNvSpPr/>
            <p:nvPr/>
          </p:nvSpPr>
          <p:spPr>
            <a:xfrm>
              <a:off x="1376077"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34" name="Rectangle 33"/>
            <p:cNvSpPr/>
            <p:nvPr/>
          </p:nvSpPr>
          <p:spPr>
            <a:xfrm>
              <a:off x="1607352" y="5693653"/>
              <a:ext cx="182880" cy="18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grpSp>
        <p:nvGrpSpPr>
          <p:cNvPr id="35" name="Group 34"/>
          <p:cNvGrpSpPr/>
          <p:nvPr/>
        </p:nvGrpSpPr>
        <p:grpSpPr>
          <a:xfrm>
            <a:off x="451929" y="2791096"/>
            <a:ext cx="9233547" cy="1116387"/>
            <a:chOff x="458672" y="3138562"/>
            <a:chExt cx="9422489" cy="1139231"/>
          </a:xfrm>
        </p:grpSpPr>
        <p:grpSp>
          <p:nvGrpSpPr>
            <p:cNvPr id="36" name="Group 35"/>
            <p:cNvGrpSpPr/>
            <p:nvPr/>
          </p:nvGrpSpPr>
          <p:grpSpPr>
            <a:xfrm>
              <a:off x="458672" y="3138562"/>
              <a:ext cx="9422489" cy="1139231"/>
              <a:chOff x="458672" y="3138562"/>
              <a:chExt cx="9422489" cy="1139231"/>
            </a:xfrm>
          </p:grpSpPr>
          <p:grpSp>
            <p:nvGrpSpPr>
              <p:cNvPr id="39" name="Group 38"/>
              <p:cNvGrpSpPr/>
              <p:nvPr/>
            </p:nvGrpSpPr>
            <p:grpSpPr>
              <a:xfrm>
                <a:off x="458672" y="3138562"/>
                <a:ext cx="9422489" cy="1139231"/>
                <a:chOff x="467869" y="3720523"/>
                <a:chExt cx="9611430" cy="1162075"/>
              </a:xfrm>
            </p:grpSpPr>
            <p:sp>
              <p:nvSpPr>
                <p:cNvPr id="41" name="Rectangle 40"/>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2" name="Group 41"/>
                <p:cNvGrpSpPr/>
                <p:nvPr/>
              </p:nvGrpSpPr>
              <p:grpSpPr>
                <a:xfrm>
                  <a:off x="760103" y="3855577"/>
                  <a:ext cx="990420" cy="821257"/>
                  <a:chOff x="745642" y="3225569"/>
                  <a:chExt cx="914162" cy="567437"/>
                </a:xfrm>
                <a:effectLst/>
              </p:grpSpPr>
              <p:sp>
                <p:nvSpPr>
                  <p:cNvPr id="44" name="Rectangle 43"/>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45" name="Rectangle 44"/>
                  <p:cNvSpPr/>
                  <p:nvPr/>
                </p:nvSpPr>
                <p:spPr>
                  <a:xfrm>
                    <a:off x="1287437" y="3260907"/>
                    <a:ext cx="324053" cy="49452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3"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300"/>
                    </a:spcAft>
                    <a:buNone/>
                  </a:pPr>
                  <a:r>
                    <a:rPr lang="en-US" sz="2352" dirty="0">
                      <a:gradFill>
                        <a:gsLst>
                          <a:gs pos="26496">
                            <a:schemeClr val="accent2"/>
                          </a:gs>
                          <a:gs pos="44000">
                            <a:schemeClr val="accent2"/>
                          </a:gs>
                        </a:gsLst>
                        <a:lin ang="5400000" scaled="0"/>
                      </a:gradFill>
                      <a:latin typeface="Segoe UI Light"/>
                    </a:rPr>
                    <a:t>Task pane add-in</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Add-in that runs beside a document/mail with read/write access</a:t>
                  </a:r>
                </a:p>
                <a:p>
                  <a:pPr marL="0" indent="0">
                    <a:lnSpc>
                      <a:spcPct val="100000"/>
                    </a:lnSpc>
                    <a:spcBef>
                      <a:spcPts val="0"/>
                    </a:spcBef>
                    <a:spcAft>
                      <a:spcPts val="300"/>
                    </a:spcAft>
                    <a:buNone/>
                  </a:pPr>
                  <a:r>
                    <a:rPr lang="en-US" sz="1500" dirty="0">
                      <a:gradFill>
                        <a:gsLst>
                          <a:gs pos="26496">
                            <a:schemeClr val="tx1"/>
                          </a:gs>
                          <a:gs pos="44000">
                            <a:schemeClr val="tx1"/>
                          </a:gs>
                        </a:gsLst>
                        <a:lin ang="5400000" scaled="0"/>
                      </a:gradFill>
                    </a:rPr>
                    <a:t>Word, Excel, PowerPoint, Project, Outlook </a:t>
                  </a:r>
                </a:p>
              </p:txBody>
            </p:sp>
          </p:grpSp>
          <p:cxnSp>
            <p:nvCxnSpPr>
              <p:cNvPr id="40" name="Straight Connector 39"/>
              <p:cNvCxnSpPr/>
              <p:nvPr/>
            </p:nvCxnSpPr>
            <p:spPr>
              <a:xfrm>
                <a:off x="858316" y="3813050"/>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grpSp>
        <p:cxnSp>
          <p:nvCxnSpPr>
            <p:cNvPr id="37" name="Straight Connector 36"/>
            <p:cNvCxnSpPr/>
            <p:nvPr/>
          </p:nvCxnSpPr>
          <p:spPr>
            <a:xfrm>
              <a:off x="856802" y="3957433"/>
              <a:ext cx="323358" cy="0"/>
            </a:xfrm>
            <a:prstGeom prst="line">
              <a:avLst/>
            </a:prstGeom>
            <a:ln w="19050">
              <a:solidFill>
                <a:schemeClr val="tx1"/>
              </a:solidFill>
            </a:ln>
          </p:spPr>
          <p:style>
            <a:lnRef idx="1">
              <a:schemeClr val="dk1"/>
            </a:lnRef>
            <a:fillRef idx="2">
              <a:schemeClr val="dk1"/>
            </a:fillRef>
            <a:effectRef idx="1">
              <a:schemeClr val="dk1"/>
            </a:effectRef>
            <a:fontRef idx="minor">
              <a:schemeClr val="dk1"/>
            </a:fontRef>
          </p:style>
        </p:cxnSp>
        <p:sp>
          <p:nvSpPr>
            <p:cNvPr id="38" name="Rectangle 37"/>
            <p:cNvSpPr/>
            <p:nvPr/>
          </p:nvSpPr>
          <p:spPr>
            <a:xfrm>
              <a:off x="856802" y="3324962"/>
              <a:ext cx="324872" cy="355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1228900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15"/>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35"/>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25"/>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Register your app</a:t>
            </a:r>
            <a:br>
              <a:rPr lang="en-AU" dirty="0" smtClean="0"/>
            </a:br>
            <a:endParaRPr lang="en-AU" dirty="0"/>
          </a:p>
        </p:txBody>
      </p:sp>
      <p:sp>
        <p:nvSpPr>
          <p:cNvPr id="3" name="Text Placeholder 2"/>
          <p:cNvSpPr>
            <a:spLocks noGrp="1"/>
          </p:cNvSpPr>
          <p:nvPr>
            <p:ph type="body" sz="half" idx="2"/>
          </p:nvPr>
        </p:nvSpPr>
        <p:spPr/>
        <p:txBody>
          <a:bodyPr/>
          <a:lstStyle/>
          <a:p>
            <a:pPr marL="285750" indent="-285750">
              <a:buFont typeface="Arial" panose="020B0604020202020204" pitchFamily="34" charset="0"/>
              <a:buChar char="•"/>
            </a:pPr>
            <a:r>
              <a:rPr lang="en-AU" dirty="0" smtClean="0"/>
              <a:t>Azure Management Portal – Azure subscription required</a:t>
            </a:r>
          </a:p>
          <a:p>
            <a:pPr marL="285750" indent="-285750">
              <a:buFont typeface="Arial" panose="020B0604020202020204" pitchFamily="34" charset="0"/>
              <a:buChar char="•"/>
            </a:pPr>
            <a:r>
              <a:rPr lang="en-AU" dirty="0">
                <a:hlinkClick r:id="rId2"/>
              </a:rPr>
              <a:t>https://</a:t>
            </a:r>
            <a:r>
              <a:rPr lang="en-AU" dirty="0" smtClean="0">
                <a:hlinkClick r:id="rId2"/>
              </a:rPr>
              <a:t>dev.office.com/app-registration</a:t>
            </a:r>
            <a:r>
              <a:rPr lang="en-AU" dirty="0" smtClean="0"/>
              <a:t> free, limited permission options</a:t>
            </a:r>
          </a:p>
          <a:p>
            <a:pPr marL="285750" indent="-285750">
              <a:buFont typeface="Arial" panose="020B0604020202020204" pitchFamily="34" charset="0"/>
              <a:buChar char="•"/>
            </a:pPr>
            <a:r>
              <a:rPr lang="en-AU" dirty="0">
                <a:hlinkClick r:id="rId3"/>
              </a:rPr>
              <a:t>https://</a:t>
            </a:r>
            <a:r>
              <a:rPr lang="en-AU" dirty="0" smtClean="0">
                <a:hlinkClick r:id="rId3"/>
              </a:rPr>
              <a:t>apps.dev.microsoft.com/</a:t>
            </a:r>
            <a:r>
              <a:rPr lang="en-AU" dirty="0"/>
              <a:t> </a:t>
            </a:r>
            <a:r>
              <a:rPr lang="en-AU" dirty="0" smtClean="0"/>
              <a:t>free/preview not yet ready</a:t>
            </a:r>
            <a:endParaRPr lang="en-AU" dirty="0"/>
          </a:p>
        </p:txBody>
      </p:sp>
      <p:pic>
        <p:nvPicPr>
          <p:cNvPr id="6" name="Content Placeholder 5"/>
          <p:cNvPicPr>
            <a:picLocks noGrp="1" noChangeAspect="1"/>
          </p:cNvPicPr>
          <p:nvPr>
            <p:ph idx="1"/>
          </p:nvPr>
        </p:nvPicPr>
        <p:blipFill>
          <a:blip r:embed="rId4"/>
          <a:stretch>
            <a:fillRect/>
          </a:stretch>
        </p:blipFill>
        <p:spPr>
          <a:xfrm>
            <a:off x="5068822" y="260739"/>
            <a:ext cx="6749207" cy="6457301"/>
          </a:xfrm>
          <a:prstGeom prst="rect">
            <a:avLst/>
          </a:prstGeom>
        </p:spPr>
      </p:pic>
    </p:spTree>
    <p:extLst>
      <p:ext uri="{BB962C8B-B14F-4D97-AF65-F5344CB8AC3E}">
        <p14:creationId xmlns:p14="http://schemas.microsoft.com/office/powerpoint/2010/main" val="1559999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Text Placeholder 2"/>
          <p:cNvSpPr>
            <a:spLocks noGrp="1"/>
          </p:cNvSpPr>
          <p:nvPr>
            <p:ph type="body" sz="quarter" idx="10"/>
          </p:nvPr>
        </p:nvSpPr>
        <p:spPr>
          <a:xfrm>
            <a:off x="677334" y="1502229"/>
            <a:ext cx="11245428" cy="1672589"/>
          </a:xfrm>
        </p:spPr>
        <p:txBody>
          <a:bodyPr/>
          <a:lstStyle/>
          <a:p>
            <a:r>
              <a:rPr lang="en-AU" dirty="0" smtClean="0"/>
              <a:t>Office Add-In</a:t>
            </a:r>
            <a:endParaRPr lang="en-AU" dirty="0"/>
          </a:p>
        </p:txBody>
      </p:sp>
    </p:spTree>
    <p:extLst>
      <p:ext uri="{BB962C8B-B14F-4D97-AF65-F5344CB8AC3E}">
        <p14:creationId xmlns:p14="http://schemas.microsoft.com/office/powerpoint/2010/main" val="293281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Beyond Desktop and Web</a:t>
            </a:r>
          </a:p>
          <a:p>
            <a:pPr lvl="1"/>
            <a:r>
              <a:rPr lang="en-AU" dirty="0" smtClean="0"/>
              <a:t>iOS</a:t>
            </a:r>
          </a:p>
          <a:p>
            <a:pPr lvl="1"/>
            <a:r>
              <a:rPr lang="en-AU" dirty="0" smtClean="0"/>
              <a:t>Mac</a:t>
            </a:r>
          </a:p>
          <a:p>
            <a:pPr lvl="1"/>
            <a:r>
              <a:rPr lang="en-AU" dirty="0" smtClean="0"/>
              <a:t>Continuum</a:t>
            </a:r>
          </a:p>
          <a:p>
            <a:r>
              <a:rPr lang="en-AU" dirty="0" smtClean="0"/>
              <a:t>Adal-</a:t>
            </a:r>
            <a:r>
              <a:rPr lang="en-AU" dirty="0" err="1" smtClean="0"/>
              <a:t>js</a:t>
            </a:r>
            <a:endParaRPr lang="en-AU" dirty="0" smtClean="0"/>
          </a:p>
          <a:p>
            <a:pPr lvl="1"/>
            <a:r>
              <a:rPr lang="en-AU" dirty="0" smtClean="0"/>
              <a:t>Active Directory Authentication Library</a:t>
            </a:r>
          </a:p>
          <a:p>
            <a:r>
              <a:rPr lang="en-AU" dirty="0"/>
              <a:t>Yeoman </a:t>
            </a:r>
            <a:r>
              <a:rPr lang="en-AU" dirty="0" smtClean="0"/>
              <a:t>Generator</a:t>
            </a:r>
          </a:p>
          <a:p>
            <a:pPr lvl="1"/>
            <a:r>
              <a:rPr lang="en-AU" dirty="0" err="1"/>
              <a:t>Yo</a:t>
            </a:r>
            <a:r>
              <a:rPr lang="en-AU" dirty="0"/>
              <a:t> office</a:t>
            </a:r>
          </a:p>
          <a:p>
            <a:r>
              <a:rPr lang="en-AU" dirty="0"/>
              <a:t>Office UI </a:t>
            </a:r>
            <a:r>
              <a:rPr lang="en-AU" dirty="0" smtClean="0"/>
              <a:t>Fabric</a:t>
            </a:r>
          </a:p>
          <a:p>
            <a:pPr lvl="1"/>
            <a:r>
              <a:rPr lang="en-AU" dirty="0"/>
              <a:t>Word, Excel, desktop, mobile.</a:t>
            </a:r>
          </a:p>
          <a:p>
            <a:pPr lvl="1"/>
            <a:r>
              <a:rPr lang="en-AU" dirty="0" err="1" smtClean="0"/>
              <a:t>ngOfficeUiFabric</a:t>
            </a:r>
            <a:endParaRPr lang="en-AU" dirty="0" smtClean="0"/>
          </a:p>
        </p:txBody>
      </p:sp>
    </p:spTree>
    <p:extLst>
      <p:ext uri="{BB962C8B-B14F-4D97-AF65-F5344CB8AC3E}">
        <p14:creationId xmlns:p14="http://schemas.microsoft.com/office/powerpoint/2010/main" val="137685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dev.office.com</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Documentation</a:t>
            </a:r>
          </a:p>
          <a:p>
            <a:r>
              <a:rPr lang="en-AU" dirty="0" smtClean="0"/>
              <a:t>Examples</a:t>
            </a:r>
          </a:p>
          <a:p>
            <a:r>
              <a:rPr lang="en-AU" dirty="0" smtClean="0"/>
              <a:t>Training</a:t>
            </a:r>
          </a:p>
          <a:p>
            <a:r>
              <a:rPr lang="en-AU" dirty="0" smtClean="0"/>
              <a:t>App Registration Tool</a:t>
            </a:r>
          </a:p>
          <a:p>
            <a:pPr lvl="1"/>
            <a:r>
              <a:rPr lang="en-AU" dirty="0"/>
              <a:t>http://dev.office.com/app-registration</a:t>
            </a:r>
            <a:endParaRPr lang="en-AU" dirty="0" smtClean="0"/>
          </a:p>
          <a:p>
            <a:r>
              <a:rPr lang="en-AU" dirty="0" smtClean="0"/>
              <a:t>Office Dev Podcast</a:t>
            </a:r>
          </a:p>
          <a:p>
            <a:pPr lvl="1"/>
            <a:r>
              <a:rPr lang="en-AU" dirty="0"/>
              <a:t>http://dev.office.com/podcasts</a:t>
            </a:r>
            <a:endParaRPr lang="en-AU" dirty="0" smtClean="0"/>
          </a:p>
          <a:p>
            <a:r>
              <a:rPr lang="en-AU" dirty="0" smtClean="0"/>
              <a:t>Office Dev Channel 9</a:t>
            </a:r>
          </a:p>
          <a:p>
            <a:pPr lvl="1"/>
            <a:r>
              <a:rPr lang="en-AU" dirty="0"/>
              <a:t>https://channel9.msdn.com/Shows/Office-Dev-Show</a:t>
            </a:r>
            <a:endParaRPr lang="en-AU" dirty="0" smtClean="0"/>
          </a:p>
          <a:p>
            <a:pPr lvl="1"/>
            <a:endParaRPr lang="en-AU" dirty="0" smtClean="0"/>
          </a:p>
          <a:p>
            <a:r>
              <a:rPr lang="en-AU" dirty="0" smtClean="0"/>
              <a:t>Team: Product Marketing</a:t>
            </a:r>
            <a:endParaRPr lang="en-AU" dirty="0"/>
          </a:p>
        </p:txBody>
      </p:sp>
      <p:grpSp>
        <p:nvGrpSpPr>
          <p:cNvPr id="4" name="Group 3"/>
          <p:cNvGrpSpPr/>
          <p:nvPr/>
        </p:nvGrpSpPr>
        <p:grpSpPr>
          <a:xfrm>
            <a:off x="6462615" y="3078977"/>
            <a:ext cx="5514344" cy="3256987"/>
            <a:chOff x="5240338" y="3342655"/>
            <a:chExt cx="5516562" cy="3258297"/>
          </a:xfrm>
        </p:grpSpPr>
        <p:grpSp>
          <p:nvGrpSpPr>
            <p:cNvPr id="5" name="Group 4"/>
            <p:cNvGrpSpPr/>
            <p:nvPr/>
          </p:nvGrpSpPr>
          <p:grpSpPr>
            <a:xfrm>
              <a:off x="5240338" y="3342655"/>
              <a:ext cx="5516562" cy="3258297"/>
              <a:chOff x="503238" y="38100"/>
              <a:chExt cx="11425238" cy="6748191"/>
            </a:xfrm>
          </p:grpSpPr>
          <p:sp>
            <p:nvSpPr>
              <p:cNvPr id="7" name="Freeform 6"/>
              <p:cNvSpPr>
                <a:spLocks noEditPoints="1"/>
              </p:cNvSpPr>
              <p:nvPr/>
            </p:nvSpPr>
            <p:spPr bwMode="auto">
              <a:xfrm>
                <a:off x="2139951" y="38100"/>
                <a:ext cx="8156575" cy="5713413"/>
              </a:xfrm>
              <a:custGeom>
                <a:avLst/>
                <a:gdLst>
                  <a:gd name="T0" fmla="*/ 2173 w 2173"/>
                  <a:gd name="T1" fmla="*/ 1521 h 1521"/>
                  <a:gd name="T2" fmla="*/ 0 w 2173"/>
                  <a:gd name="T3" fmla="*/ 1521 h 1521"/>
                  <a:gd name="T4" fmla="*/ 0 w 2173"/>
                  <a:gd name="T5" fmla="*/ 1507 h 1521"/>
                  <a:gd name="T6" fmla="*/ 0 w 2173"/>
                  <a:gd name="T7" fmla="*/ 113 h 1521"/>
                  <a:gd name="T8" fmla="*/ 113 w 2173"/>
                  <a:gd name="T9" fmla="*/ 1 h 1521"/>
                  <a:gd name="T10" fmla="*/ 2058 w 2173"/>
                  <a:gd name="T11" fmla="*/ 0 h 1521"/>
                  <a:gd name="T12" fmla="*/ 2173 w 2173"/>
                  <a:gd name="T13" fmla="*/ 116 h 1521"/>
                  <a:gd name="T14" fmla="*/ 2173 w 2173"/>
                  <a:gd name="T15" fmla="*/ 1469 h 1521"/>
                  <a:gd name="T16" fmla="*/ 2173 w 2173"/>
                  <a:gd name="T17" fmla="*/ 1521 h 1521"/>
                  <a:gd name="T18" fmla="*/ 2070 w 2173"/>
                  <a:gd name="T19" fmla="*/ 1419 h 1521"/>
                  <a:gd name="T20" fmla="*/ 2070 w 2173"/>
                  <a:gd name="T21" fmla="*/ 101 h 1521"/>
                  <a:gd name="T22" fmla="*/ 102 w 2173"/>
                  <a:gd name="T23" fmla="*/ 101 h 1521"/>
                  <a:gd name="T24" fmla="*/ 102 w 2173"/>
                  <a:gd name="T25" fmla="*/ 1419 h 1521"/>
                  <a:gd name="T26" fmla="*/ 2070 w 2173"/>
                  <a:gd name="T27" fmla="*/ 1419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3" h="1521">
                    <a:moveTo>
                      <a:pt x="2173" y="1521"/>
                    </a:moveTo>
                    <a:cubicBezTo>
                      <a:pt x="1448" y="1521"/>
                      <a:pt x="725" y="1521"/>
                      <a:pt x="0" y="1521"/>
                    </a:cubicBezTo>
                    <a:cubicBezTo>
                      <a:pt x="0" y="1516"/>
                      <a:pt x="0" y="1512"/>
                      <a:pt x="0" y="1507"/>
                    </a:cubicBezTo>
                    <a:cubicBezTo>
                      <a:pt x="0" y="1042"/>
                      <a:pt x="0" y="578"/>
                      <a:pt x="0" y="113"/>
                    </a:cubicBezTo>
                    <a:cubicBezTo>
                      <a:pt x="0" y="47"/>
                      <a:pt x="47" y="1"/>
                      <a:pt x="113" y="1"/>
                    </a:cubicBezTo>
                    <a:cubicBezTo>
                      <a:pt x="761" y="1"/>
                      <a:pt x="1409" y="1"/>
                      <a:pt x="2058" y="0"/>
                    </a:cubicBezTo>
                    <a:cubicBezTo>
                      <a:pt x="2125" y="0"/>
                      <a:pt x="2173" y="52"/>
                      <a:pt x="2173" y="116"/>
                    </a:cubicBezTo>
                    <a:cubicBezTo>
                      <a:pt x="2173" y="567"/>
                      <a:pt x="2173" y="1018"/>
                      <a:pt x="2173" y="1469"/>
                    </a:cubicBezTo>
                    <a:cubicBezTo>
                      <a:pt x="2173" y="1486"/>
                      <a:pt x="2173" y="1503"/>
                      <a:pt x="2173" y="1521"/>
                    </a:cubicBezTo>
                    <a:close/>
                    <a:moveTo>
                      <a:pt x="2070" y="1419"/>
                    </a:moveTo>
                    <a:cubicBezTo>
                      <a:pt x="2070" y="979"/>
                      <a:pt x="2070" y="540"/>
                      <a:pt x="2070" y="101"/>
                    </a:cubicBezTo>
                    <a:cubicBezTo>
                      <a:pt x="1413" y="101"/>
                      <a:pt x="758" y="101"/>
                      <a:pt x="102" y="101"/>
                    </a:cubicBezTo>
                    <a:cubicBezTo>
                      <a:pt x="102" y="541"/>
                      <a:pt x="102" y="980"/>
                      <a:pt x="102" y="1419"/>
                    </a:cubicBezTo>
                    <a:cubicBezTo>
                      <a:pt x="758" y="1419"/>
                      <a:pt x="1413" y="1419"/>
                      <a:pt x="2070" y="14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sp>
            <p:nvSpPr>
              <p:cNvPr id="8" name="Freeform 7"/>
              <p:cNvSpPr>
                <a:spLocks/>
              </p:cNvSpPr>
              <p:nvPr/>
            </p:nvSpPr>
            <p:spPr bwMode="auto">
              <a:xfrm>
                <a:off x="503238" y="5960792"/>
                <a:ext cx="11425238" cy="825499"/>
              </a:xfrm>
              <a:custGeom>
                <a:avLst/>
                <a:gdLst>
                  <a:gd name="T0" fmla="*/ 1 w 3044"/>
                  <a:gd name="T1" fmla="*/ 0 h 220"/>
                  <a:gd name="T2" fmla="*/ 1250 w 3044"/>
                  <a:gd name="T3" fmla="*/ 0 h 220"/>
                  <a:gd name="T4" fmla="*/ 1250 w 3044"/>
                  <a:gd name="T5" fmla="*/ 16 h 220"/>
                  <a:gd name="T6" fmla="*/ 1318 w 3044"/>
                  <a:gd name="T7" fmla="*/ 83 h 220"/>
                  <a:gd name="T8" fmla="*/ 1752 w 3044"/>
                  <a:gd name="T9" fmla="*/ 83 h 220"/>
                  <a:gd name="T10" fmla="*/ 1763 w 3044"/>
                  <a:gd name="T11" fmla="*/ 83 h 220"/>
                  <a:gd name="T12" fmla="*/ 1794 w 3044"/>
                  <a:gd name="T13" fmla="*/ 52 h 220"/>
                  <a:gd name="T14" fmla="*/ 1794 w 3044"/>
                  <a:gd name="T15" fmla="*/ 4 h 220"/>
                  <a:gd name="T16" fmla="*/ 1795 w 3044"/>
                  <a:gd name="T17" fmla="*/ 0 h 220"/>
                  <a:gd name="T18" fmla="*/ 3042 w 3044"/>
                  <a:gd name="T19" fmla="*/ 0 h 220"/>
                  <a:gd name="T20" fmla="*/ 3042 w 3044"/>
                  <a:gd name="T21" fmla="*/ 112 h 220"/>
                  <a:gd name="T22" fmla="*/ 3022 w 3044"/>
                  <a:gd name="T23" fmla="*/ 139 h 220"/>
                  <a:gd name="T24" fmla="*/ 2927 w 3044"/>
                  <a:gd name="T25" fmla="*/ 176 h 220"/>
                  <a:gd name="T26" fmla="*/ 2741 w 3044"/>
                  <a:gd name="T27" fmla="*/ 206 h 220"/>
                  <a:gd name="T28" fmla="*/ 2402 w 3044"/>
                  <a:gd name="T29" fmla="*/ 217 h 220"/>
                  <a:gd name="T30" fmla="*/ 535 w 3044"/>
                  <a:gd name="T31" fmla="*/ 217 h 220"/>
                  <a:gd name="T32" fmla="*/ 345 w 3044"/>
                  <a:gd name="T33" fmla="*/ 211 h 220"/>
                  <a:gd name="T34" fmla="*/ 103 w 3044"/>
                  <a:gd name="T35" fmla="*/ 173 h 220"/>
                  <a:gd name="T36" fmla="*/ 22 w 3044"/>
                  <a:gd name="T37" fmla="*/ 139 h 220"/>
                  <a:gd name="T38" fmla="*/ 1 w 3044"/>
                  <a:gd name="T39" fmla="*/ 100 h 220"/>
                  <a:gd name="T40" fmla="*/ 1 w 3044"/>
                  <a:gd name="T4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4" h="220">
                    <a:moveTo>
                      <a:pt x="1" y="0"/>
                    </a:moveTo>
                    <a:cubicBezTo>
                      <a:pt x="417" y="0"/>
                      <a:pt x="833" y="0"/>
                      <a:pt x="1250" y="0"/>
                    </a:cubicBezTo>
                    <a:cubicBezTo>
                      <a:pt x="1250" y="6"/>
                      <a:pt x="1251" y="11"/>
                      <a:pt x="1250" y="16"/>
                    </a:cubicBezTo>
                    <a:cubicBezTo>
                      <a:pt x="1249" y="83"/>
                      <a:pt x="1250" y="84"/>
                      <a:pt x="1318" y="83"/>
                    </a:cubicBezTo>
                    <a:cubicBezTo>
                      <a:pt x="1463" y="83"/>
                      <a:pt x="1608" y="83"/>
                      <a:pt x="1752" y="83"/>
                    </a:cubicBezTo>
                    <a:cubicBezTo>
                      <a:pt x="1756" y="83"/>
                      <a:pt x="1759" y="83"/>
                      <a:pt x="1763" y="83"/>
                    </a:cubicBezTo>
                    <a:cubicBezTo>
                      <a:pt x="1783" y="83"/>
                      <a:pt x="1794" y="72"/>
                      <a:pt x="1794" y="52"/>
                    </a:cubicBezTo>
                    <a:cubicBezTo>
                      <a:pt x="1794" y="36"/>
                      <a:pt x="1794" y="20"/>
                      <a:pt x="1794" y="4"/>
                    </a:cubicBezTo>
                    <a:cubicBezTo>
                      <a:pt x="1794" y="3"/>
                      <a:pt x="1794" y="2"/>
                      <a:pt x="1795" y="0"/>
                    </a:cubicBezTo>
                    <a:cubicBezTo>
                      <a:pt x="2210" y="0"/>
                      <a:pt x="2627" y="0"/>
                      <a:pt x="3042" y="0"/>
                    </a:cubicBezTo>
                    <a:cubicBezTo>
                      <a:pt x="3042" y="38"/>
                      <a:pt x="3044" y="75"/>
                      <a:pt x="3042" y="112"/>
                    </a:cubicBezTo>
                    <a:cubicBezTo>
                      <a:pt x="3041" y="121"/>
                      <a:pt x="3030" y="132"/>
                      <a:pt x="3022" y="139"/>
                    </a:cubicBezTo>
                    <a:cubicBezTo>
                      <a:pt x="2994" y="159"/>
                      <a:pt x="2960" y="170"/>
                      <a:pt x="2927" y="176"/>
                    </a:cubicBezTo>
                    <a:cubicBezTo>
                      <a:pt x="2865" y="188"/>
                      <a:pt x="2803" y="198"/>
                      <a:pt x="2741" y="206"/>
                    </a:cubicBezTo>
                    <a:cubicBezTo>
                      <a:pt x="2628" y="220"/>
                      <a:pt x="2515" y="217"/>
                      <a:pt x="2402" y="217"/>
                    </a:cubicBezTo>
                    <a:cubicBezTo>
                      <a:pt x="1779" y="217"/>
                      <a:pt x="1157" y="218"/>
                      <a:pt x="535" y="217"/>
                    </a:cubicBezTo>
                    <a:cubicBezTo>
                      <a:pt x="472" y="217"/>
                      <a:pt x="408" y="215"/>
                      <a:pt x="345" y="211"/>
                    </a:cubicBezTo>
                    <a:cubicBezTo>
                      <a:pt x="263" y="206"/>
                      <a:pt x="182" y="194"/>
                      <a:pt x="103" y="173"/>
                    </a:cubicBezTo>
                    <a:cubicBezTo>
                      <a:pt x="75" y="166"/>
                      <a:pt x="48" y="151"/>
                      <a:pt x="22" y="139"/>
                    </a:cubicBezTo>
                    <a:cubicBezTo>
                      <a:pt x="7" y="131"/>
                      <a:pt x="0" y="117"/>
                      <a:pt x="1" y="100"/>
                    </a:cubicBezTo>
                    <a:cubicBezTo>
                      <a:pt x="2" y="67"/>
                      <a:pt x="1" y="34"/>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sp>
            <p:nvSpPr>
              <p:cNvPr id="9" name="Freeform 8"/>
              <p:cNvSpPr>
                <a:spLocks/>
              </p:cNvSpPr>
              <p:nvPr/>
            </p:nvSpPr>
            <p:spPr bwMode="auto">
              <a:xfrm>
                <a:off x="2522538" y="417512"/>
                <a:ext cx="7386638" cy="4951413"/>
              </a:xfrm>
              <a:custGeom>
                <a:avLst/>
                <a:gdLst>
                  <a:gd name="T0" fmla="*/ 1968 w 1968"/>
                  <a:gd name="T1" fmla="*/ 1318 h 1318"/>
                  <a:gd name="T2" fmla="*/ 0 w 1968"/>
                  <a:gd name="T3" fmla="*/ 1318 h 1318"/>
                  <a:gd name="T4" fmla="*/ 0 w 1968"/>
                  <a:gd name="T5" fmla="*/ 0 h 1318"/>
                  <a:gd name="T6" fmla="*/ 1968 w 1968"/>
                  <a:gd name="T7" fmla="*/ 0 h 1318"/>
                  <a:gd name="T8" fmla="*/ 1968 w 1968"/>
                  <a:gd name="T9" fmla="*/ 1318 h 1318"/>
                </a:gdLst>
                <a:ahLst/>
                <a:cxnLst>
                  <a:cxn ang="0">
                    <a:pos x="T0" y="T1"/>
                  </a:cxn>
                  <a:cxn ang="0">
                    <a:pos x="T2" y="T3"/>
                  </a:cxn>
                  <a:cxn ang="0">
                    <a:pos x="T4" y="T5"/>
                  </a:cxn>
                  <a:cxn ang="0">
                    <a:pos x="T6" y="T7"/>
                  </a:cxn>
                  <a:cxn ang="0">
                    <a:pos x="T8" y="T9"/>
                  </a:cxn>
                </a:cxnLst>
                <a:rect l="0" t="0" r="r" b="b"/>
                <a:pathLst>
                  <a:path w="1968" h="1318">
                    <a:moveTo>
                      <a:pt x="1968" y="1318"/>
                    </a:moveTo>
                    <a:cubicBezTo>
                      <a:pt x="1311" y="1318"/>
                      <a:pt x="656" y="1318"/>
                      <a:pt x="0" y="1318"/>
                    </a:cubicBezTo>
                    <a:cubicBezTo>
                      <a:pt x="0" y="879"/>
                      <a:pt x="0" y="440"/>
                      <a:pt x="0" y="0"/>
                    </a:cubicBezTo>
                    <a:cubicBezTo>
                      <a:pt x="656" y="0"/>
                      <a:pt x="1311" y="0"/>
                      <a:pt x="1968" y="0"/>
                    </a:cubicBezTo>
                    <a:cubicBezTo>
                      <a:pt x="1968" y="439"/>
                      <a:pt x="1968" y="878"/>
                      <a:pt x="1968" y="1318"/>
                    </a:cubicBezTo>
                    <a:close/>
                  </a:path>
                </a:pathLst>
              </a:custGeom>
              <a:solidFill>
                <a:schemeClr val="tx1">
                  <a:lumMod val="10000"/>
                  <a:lumOff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2" rIns="91403" bIns="45702" numCol="1" anchor="t" anchorCtr="0" compatLnSpc="1">
                <a:prstTxWarp prst="textNoShape">
                  <a:avLst/>
                </a:prstTxWarp>
              </a:bodyPr>
              <a:lstStyle/>
              <a:p>
                <a:pPr defTabSz="932372"/>
                <a:endParaRPr lang="en-US" sz="1799">
                  <a:solidFill>
                    <a:srgbClr val="262626"/>
                  </a:solidFill>
                </a:endParaRPr>
              </a:p>
            </p:txBody>
          </p:sp>
        </p:grpSp>
        <p:sp>
          <p:nvSpPr>
            <p:cNvPr id="6" name="TextBox 5"/>
            <p:cNvSpPr txBox="1"/>
            <p:nvPr/>
          </p:nvSpPr>
          <p:spPr>
            <a:xfrm>
              <a:off x="6402829" y="3765574"/>
              <a:ext cx="3251518" cy="1949275"/>
            </a:xfrm>
            <a:prstGeom prst="rect">
              <a:avLst/>
            </a:prstGeom>
            <a:noFill/>
          </p:spPr>
          <p:txBody>
            <a:bodyPr wrap="none" lIns="0" tIns="0" rIns="0" bIns="0" rtlCol="0">
              <a:spAutoFit/>
            </a:bodyPr>
            <a:lstStyle/>
            <a:p>
              <a:pPr defTabSz="932372">
                <a:lnSpc>
                  <a:spcPct val="90000"/>
                </a:lnSpc>
              </a:pPr>
              <a:r>
                <a:rPr lang="en-US" sz="13794" dirty="0">
                  <a:gradFill>
                    <a:gsLst>
                      <a:gs pos="3187">
                        <a:srgbClr val="D83B01"/>
                      </a:gs>
                      <a:gs pos="14000">
                        <a:srgbClr val="D83B01"/>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&lt;/&gt;</a:t>
              </a:r>
            </a:p>
          </p:txBody>
        </p:sp>
      </p:grpSp>
    </p:spTree>
    <p:extLst>
      <p:ext uri="{BB962C8B-B14F-4D97-AF65-F5344CB8AC3E}">
        <p14:creationId xmlns:p14="http://schemas.microsoft.com/office/powerpoint/2010/main" val="185205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Summary</a:t>
            </a:r>
            <a:endParaRPr lang="en-AU" dirty="0"/>
          </a:p>
        </p:txBody>
      </p:sp>
      <p:sp>
        <p:nvSpPr>
          <p:cNvPr id="6" name="Content Placeholder 5"/>
          <p:cNvSpPr>
            <a:spLocks noGrp="1"/>
          </p:cNvSpPr>
          <p:nvPr>
            <p:ph idx="1"/>
          </p:nvPr>
        </p:nvSpPr>
        <p:spPr/>
        <p:txBody>
          <a:bodyPr/>
          <a:lstStyle/>
          <a:p>
            <a:r>
              <a:rPr lang="en-AU" dirty="0" smtClean="0"/>
              <a:t>Where we are, what’s new</a:t>
            </a:r>
          </a:p>
          <a:p>
            <a:r>
              <a:rPr lang="en-AU" dirty="0" smtClean="0"/>
              <a:t>Tools for C# and JS </a:t>
            </a:r>
          </a:p>
          <a:p>
            <a:r>
              <a:rPr lang="en-AU" dirty="0" smtClean="0"/>
              <a:t>Office Add-In demo</a:t>
            </a:r>
          </a:p>
          <a:p>
            <a:r>
              <a:rPr lang="en-AU" dirty="0"/>
              <a:t>dev.office.com</a:t>
            </a:r>
            <a:endParaRPr lang="en-AU" dirty="0" smtClean="0"/>
          </a:p>
          <a:p>
            <a:r>
              <a:rPr lang="en-AU" dirty="0" smtClean="0"/>
              <a:t>Coming soon</a:t>
            </a:r>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94694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bout John Liu</a:t>
            </a:r>
            <a:endParaRPr lang="en-AU" dirty="0"/>
          </a:p>
        </p:txBody>
      </p:sp>
      <p:sp>
        <p:nvSpPr>
          <p:cNvPr id="4" name="Content Placeholder 3"/>
          <p:cNvSpPr>
            <a:spLocks noGrp="1"/>
          </p:cNvSpPr>
          <p:nvPr>
            <p:ph sz="half" idx="1"/>
          </p:nvPr>
        </p:nvSpPr>
        <p:spPr/>
        <p:txBody>
          <a:bodyPr>
            <a:normAutofit lnSpcReduction="10000"/>
          </a:bodyPr>
          <a:lstStyle/>
          <a:p>
            <a:r>
              <a:rPr lang="en-AU" dirty="0" smtClean="0">
                <a:effectLst/>
              </a:rPr>
              <a:t>Senior Consultant </a:t>
            </a:r>
            <a:br>
              <a:rPr lang="en-AU" dirty="0" smtClean="0">
                <a:effectLst/>
              </a:rPr>
            </a:br>
            <a:r>
              <a:rPr lang="en-AU" dirty="0" smtClean="0">
                <a:effectLst/>
              </a:rPr>
              <a:t>SharePoint Gurus Sydney</a:t>
            </a:r>
          </a:p>
          <a:p>
            <a:pPr marL="0" indent="0">
              <a:buNone/>
            </a:pPr>
            <a:endParaRPr lang="en-AU" dirty="0" smtClean="0">
              <a:effectLst/>
            </a:endParaRPr>
          </a:p>
          <a:p>
            <a:r>
              <a:rPr lang="en-AU" dirty="0" smtClean="0"/>
              <a:t>SharePoint Server MVP</a:t>
            </a:r>
            <a:br>
              <a:rPr lang="en-AU" dirty="0" smtClean="0"/>
            </a:br>
            <a:r>
              <a:rPr lang="en-AU" dirty="0" smtClean="0">
                <a:solidFill>
                  <a:schemeClr val="accent3"/>
                </a:solidFill>
              </a:rPr>
              <a:t>Office Server and Services</a:t>
            </a:r>
            <a:r>
              <a:rPr lang="en-AU" dirty="0" smtClean="0">
                <a:effectLst/>
              </a:rPr>
              <a:t/>
            </a:r>
            <a:br>
              <a:rPr lang="en-AU" dirty="0" smtClean="0">
                <a:effectLst/>
              </a:rPr>
            </a:br>
            <a:endParaRPr lang="en-AU" dirty="0" smtClean="0">
              <a:effectLst/>
            </a:endParaRPr>
          </a:p>
          <a:p>
            <a:r>
              <a:rPr lang="en-AU" dirty="0" smtClean="0">
                <a:solidFill>
                  <a:schemeClr val="accent3"/>
                </a:solidFill>
                <a:effectLst/>
              </a:rPr>
              <a:t>User </a:t>
            </a:r>
            <a:r>
              <a:rPr lang="en-AU" dirty="0">
                <a:solidFill>
                  <a:schemeClr val="accent3"/>
                </a:solidFill>
                <a:effectLst/>
              </a:rPr>
              <a:t>G</a:t>
            </a:r>
            <a:r>
              <a:rPr lang="en-AU" dirty="0" smtClean="0">
                <a:solidFill>
                  <a:schemeClr val="accent3"/>
                </a:solidFill>
                <a:effectLst/>
              </a:rPr>
              <a:t>roups</a:t>
            </a:r>
            <a:r>
              <a:rPr lang="en-AU" dirty="0" smtClean="0">
                <a:effectLst/>
              </a:rPr>
              <a:t>, </a:t>
            </a:r>
            <a:br>
              <a:rPr lang="en-AU" dirty="0" smtClean="0">
                <a:effectLst/>
              </a:rPr>
            </a:br>
            <a:r>
              <a:rPr lang="en-AU" dirty="0">
                <a:effectLst/>
              </a:rPr>
              <a:t>SharePoint </a:t>
            </a:r>
            <a:r>
              <a:rPr lang="en-AU" dirty="0" smtClean="0">
                <a:effectLst/>
              </a:rPr>
              <a:t>Saturday, </a:t>
            </a:r>
            <a:r>
              <a:rPr lang="en-AU" dirty="0">
                <a:effectLst/>
              </a:rPr>
              <a:t>SharePoint </a:t>
            </a:r>
            <a:r>
              <a:rPr lang="en-AU" dirty="0" smtClean="0">
                <a:effectLst/>
              </a:rPr>
              <a:t>Conferences, </a:t>
            </a:r>
            <a:br>
              <a:rPr lang="en-AU" dirty="0" smtClean="0">
                <a:effectLst/>
              </a:rPr>
            </a:br>
            <a:endParaRPr lang="en-AU" dirty="0" smtClean="0">
              <a:effectLst/>
            </a:endParaRPr>
          </a:p>
          <a:p>
            <a:r>
              <a:rPr lang="en-AU" dirty="0" smtClean="0">
                <a:effectLst/>
              </a:rPr>
              <a:t>http://johnliu.net</a:t>
            </a:r>
            <a:endParaRPr lang="en-AU" dirty="0">
              <a:effectLst/>
            </a:endParaRPr>
          </a:p>
          <a:p>
            <a:r>
              <a:rPr lang="en-AU" dirty="0" smtClean="0">
                <a:effectLst/>
              </a:rPr>
              <a:t>@</a:t>
            </a:r>
            <a:r>
              <a:rPr lang="en-AU" dirty="0" err="1" smtClean="0">
                <a:effectLst/>
              </a:rPr>
              <a:t>johnnliu</a:t>
            </a:r>
            <a:endParaRPr lang="en-AU" dirty="0">
              <a:effectLst/>
            </a:endParaRP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4026" r="28577"/>
          <a:stretch/>
        </p:blipFill>
        <p:spPr>
          <a:xfrm>
            <a:off x="4861369" y="261258"/>
            <a:ext cx="4180114" cy="6288832"/>
          </a:xfrm>
          <a:prstGeom prst="rect">
            <a:avLst/>
          </a:prstGeom>
          <a:noFill/>
          <a:ln>
            <a:noFill/>
          </a:ln>
        </p:spPr>
      </p:pic>
    </p:spTree>
    <p:extLst>
      <p:ext uri="{BB962C8B-B14F-4D97-AF65-F5344CB8AC3E}">
        <p14:creationId xmlns:p14="http://schemas.microsoft.com/office/powerpoint/2010/main" val="1500237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Upcoming Stuff</a:t>
            </a:r>
            <a:endParaRPr lang="en-AU" dirty="0"/>
          </a:p>
        </p:txBody>
      </p:sp>
      <p:sp>
        <p:nvSpPr>
          <p:cNvPr id="3" name="Content Placeholder 2"/>
          <p:cNvSpPr>
            <a:spLocks noGrp="1"/>
          </p:cNvSpPr>
          <p:nvPr>
            <p:ph idx="1"/>
          </p:nvPr>
        </p:nvSpPr>
        <p:spPr/>
        <p:txBody>
          <a:bodyPr/>
          <a:lstStyle/>
          <a:p>
            <a:r>
              <a:rPr lang="en-AU" dirty="0" err="1" smtClean="0"/>
              <a:t>Kurvejs</a:t>
            </a:r>
            <a:endParaRPr lang="en-AU" dirty="0" smtClean="0"/>
          </a:p>
          <a:p>
            <a:r>
              <a:rPr lang="en-AU" dirty="0" smtClean="0"/>
              <a:t>V2 </a:t>
            </a:r>
            <a:r>
              <a:rPr lang="en-AU" dirty="0" err="1" smtClean="0"/>
              <a:t>auth</a:t>
            </a:r>
            <a:r>
              <a:rPr lang="en-AU" dirty="0" smtClean="0"/>
              <a:t> endpoint</a:t>
            </a:r>
          </a:p>
          <a:p>
            <a:pPr lvl="1"/>
            <a:r>
              <a:rPr lang="en-AU" dirty="0" smtClean="0">
                <a:hlinkClick r:id="rId2"/>
              </a:rPr>
              <a:t>https://azure.microsoft.com/en-us/documentation/articles/active-directory-v2-compare/</a:t>
            </a:r>
            <a:r>
              <a:rPr lang="en-AU" dirty="0" smtClean="0"/>
              <a:t> </a:t>
            </a:r>
          </a:p>
          <a:p>
            <a:r>
              <a:rPr lang="en-AU" dirty="0" smtClean="0"/>
              <a:t>AngularJS v2 and </a:t>
            </a:r>
            <a:r>
              <a:rPr lang="en-AU" dirty="0" err="1" smtClean="0"/>
              <a:t>TypeScript</a:t>
            </a:r>
            <a:endParaRPr lang="en-AU" dirty="0" smtClean="0"/>
          </a:p>
          <a:p>
            <a:r>
              <a:rPr lang="en-AU" dirty="0" smtClean="0"/>
              <a:t>Outlook </a:t>
            </a:r>
            <a:r>
              <a:rPr lang="en-AU" dirty="0" err="1" smtClean="0"/>
              <a:t>Addin</a:t>
            </a:r>
            <a:r>
              <a:rPr lang="en-AU" dirty="0" smtClean="0"/>
              <a:t> for consumer Outlook.com</a:t>
            </a:r>
          </a:p>
          <a:p>
            <a:pPr lvl="1"/>
            <a:r>
              <a:rPr lang="en-AU" dirty="0">
                <a:hlinkClick r:id="rId3"/>
              </a:rPr>
              <a:t>https://blogs.office.com/2016/02/17/outlook-com-out-of-preview-and-better-than-ever</a:t>
            </a:r>
            <a:r>
              <a:rPr lang="en-AU" dirty="0" smtClean="0">
                <a:hlinkClick r:id="rId3"/>
              </a:rPr>
              <a:t>/</a:t>
            </a:r>
            <a:r>
              <a:rPr lang="en-AU" dirty="0" smtClean="0"/>
              <a:t> </a:t>
            </a:r>
          </a:p>
          <a:p>
            <a:r>
              <a:rPr lang="en-AU" dirty="0" smtClean="0"/>
              <a:t>Build Conference – 31/03 ~ 1/04</a:t>
            </a:r>
          </a:p>
          <a:p>
            <a:pPr lvl="1"/>
            <a:r>
              <a:rPr lang="en-AU" dirty="0"/>
              <a:t>http://build.microsoft.com/</a:t>
            </a:r>
            <a:endParaRPr lang="en-AU" dirty="0" smtClean="0"/>
          </a:p>
          <a:p>
            <a:endParaRPr lang="en-AU" dirty="0"/>
          </a:p>
        </p:txBody>
      </p:sp>
    </p:spTree>
    <p:extLst>
      <p:ext uri="{BB962C8B-B14F-4D97-AF65-F5344CB8AC3E}">
        <p14:creationId xmlns:p14="http://schemas.microsoft.com/office/powerpoint/2010/main" val="10316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a:t>
            </a:r>
            <a:endParaRPr lang="en-AU" dirty="0"/>
          </a:p>
        </p:txBody>
      </p:sp>
      <p:sp>
        <p:nvSpPr>
          <p:cNvPr id="3" name="Content Placeholder 2"/>
          <p:cNvSpPr>
            <a:spLocks noGrp="1"/>
          </p:cNvSpPr>
          <p:nvPr>
            <p:ph idx="1"/>
          </p:nvPr>
        </p:nvSpPr>
        <p:spPr/>
        <p:txBody>
          <a:bodyPr/>
          <a:lstStyle/>
          <a:p>
            <a:r>
              <a:rPr lang="en-AU" dirty="0" smtClean="0"/>
              <a:t>…</a:t>
            </a:r>
            <a:endParaRPr lang="en-AU" dirty="0"/>
          </a:p>
        </p:txBody>
      </p:sp>
    </p:spTree>
    <p:extLst>
      <p:ext uri="{BB962C8B-B14F-4D97-AF65-F5344CB8AC3E}">
        <p14:creationId xmlns:p14="http://schemas.microsoft.com/office/powerpoint/2010/main" val="109098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 y="152107"/>
            <a:ext cx="12182195" cy="981374"/>
          </a:xfrm>
          <a:prstGeom prst="rect">
            <a:avLst/>
          </a:prstGeom>
          <a:noFill/>
        </p:spPr>
        <p:txBody>
          <a:bodyPr wrap="square" lIns="179115" tIns="143292" rIns="179115" bIns="143292" rtlCol="0">
            <a:spAutoFit/>
          </a:bodyPr>
          <a:lstStyle/>
          <a:p>
            <a:pPr algn="ctr" defTabSz="913467">
              <a:lnSpc>
                <a:spcPct val="90000"/>
              </a:lnSpc>
              <a:spcAft>
                <a:spcPts val="588"/>
              </a:spcAft>
            </a:pPr>
            <a:r>
              <a:rPr lang="en-US" sz="4900" dirty="0">
                <a:gradFill>
                  <a:gsLst>
                    <a:gs pos="2917">
                      <a:srgbClr val="FFFFFF"/>
                    </a:gs>
                    <a:gs pos="30000">
                      <a:srgbClr val="FFFFFF"/>
                    </a:gs>
                  </a:gsLst>
                  <a:lin ang="5400000" scaled="0"/>
                </a:gradFill>
              </a:rPr>
              <a:t>dev.Office.com</a:t>
            </a:r>
          </a:p>
        </p:txBody>
      </p:sp>
      <p:sp>
        <p:nvSpPr>
          <p:cNvPr id="8" name="Title 7"/>
          <p:cNvSpPr>
            <a:spLocks noGrp="1"/>
          </p:cNvSpPr>
          <p:nvPr>
            <p:ph type="title"/>
          </p:nvPr>
        </p:nvSpPr>
        <p:spPr/>
        <p:txBody>
          <a:bodyPr/>
          <a:lstStyle/>
          <a:p>
            <a:r>
              <a:rPr lang="en-US" sz="4703" dirty="0"/>
              <a:t>http://dev.office.com</a:t>
            </a:r>
          </a:p>
        </p:txBody>
      </p:sp>
      <p:sp>
        <p:nvSpPr>
          <p:cNvPr id="28"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sz="1372" b="1" dirty="0">
                <a:solidFill>
                  <a:schemeClr val="accent4"/>
                </a:solidFill>
              </a:rPr>
              <a:t>4 </a:t>
            </a:r>
            <a:r>
              <a:rPr lang="en-US" dirty="0"/>
              <a:t>Resources</a:t>
            </a:r>
          </a:p>
        </p:txBody>
      </p:sp>
      <p:sp>
        <p:nvSpPr>
          <p:cNvPr id="9" name="Text Placeholder 8"/>
          <p:cNvSpPr>
            <a:spLocks noGrp="1"/>
          </p:cNvSpPr>
          <p:nvPr>
            <p:ph type="body" sz="quarter" idx="4294967295"/>
          </p:nvPr>
        </p:nvSpPr>
        <p:spPr>
          <a:xfrm>
            <a:off x="1040796" y="1374890"/>
            <a:ext cx="3556000" cy="4635500"/>
          </a:xfrm>
        </p:spPr>
        <p:txBody>
          <a:bodyPr vert="horz" wrap="square" lIns="0" tIns="89642" rIns="143428" bIns="89642" rtlCol="0">
            <a:normAutofit lnSpcReduction="10000"/>
          </a:bodyPr>
          <a:lstStyle/>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Opportunity</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Getting started</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Transform</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Resources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Showcase</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Documentation</a:t>
            </a:r>
          </a:p>
        </p:txBody>
      </p:sp>
      <p:pic>
        <p:nvPicPr>
          <p:cNvPr id="4" name="Picture 3"/>
          <p:cNvPicPr>
            <a:picLocks noChangeAspect="1"/>
          </p:cNvPicPr>
          <p:nvPr/>
        </p:nvPicPr>
        <p:blipFill rotWithShape="1">
          <a:blip r:embed="rId3"/>
          <a:srcRect b="22665"/>
          <a:stretch/>
        </p:blipFill>
        <p:spPr>
          <a:xfrm>
            <a:off x="4760374" y="1448082"/>
            <a:ext cx="6991086" cy="4685196"/>
          </a:xfrm>
          <a:prstGeom prst="rect">
            <a:avLst/>
          </a:prstGeom>
        </p:spPr>
      </p:pic>
      <p:grpSp>
        <p:nvGrpSpPr>
          <p:cNvPr id="6" name="Group 5"/>
          <p:cNvGrpSpPr/>
          <p:nvPr/>
        </p:nvGrpSpPr>
        <p:grpSpPr>
          <a:xfrm>
            <a:off x="513077" y="1586145"/>
            <a:ext cx="343330" cy="343330"/>
            <a:chOff x="457580" y="2341896"/>
            <a:chExt cx="364194" cy="364194"/>
          </a:xfrm>
        </p:grpSpPr>
        <p:sp>
          <p:nvSpPr>
            <p:cNvPr id="7" name="Oval 6"/>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ight Arrow 9"/>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p:cNvGrpSpPr/>
          <p:nvPr/>
        </p:nvGrpSpPr>
        <p:grpSpPr>
          <a:xfrm>
            <a:off x="513077" y="2331387"/>
            <a:ext cx="364142" cy="364142"/>
            <a:chOff x="457580" y="2341896"/>
            <a:chExt cx="364194" cy="364194"/>
          </a:xfrm>
        </p:grpSpPr>
        <p:sp>
          <p:nvSpPr>
            <p:cNvPr id="12" name="Oval 11"/>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 name="Group 13"/>
          <p:cNvGrpSpPr/>
          <p:nvPr/>
        </p:nvGrpSpPr>
        <p:grpSpPr>
          <a:xfrm>
            <a:off x="513077" y="3097442"/>
            <a:ext cx="364142" cy="364142"/>
            <a:chOff x="457580" y="2341896"/>
            <a:chExt cx="364194" cy="364194"/>
          </a:xfrm>
        </p:grpSpPr>
        <p:sp>
          <p:nvSpPr>
            <p:cNvPr id="15" name="Oval 14"/>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7" name="Group 16"/>
          <p:cNvGrpSpPr/>
          <p:nvPr/>
        </p:nvGrpSpPr>
        <p:grpSpPr>
          <a:xfrm>
            <a:off x="513077" y="3863496"/>
            <a:ext cx="364142" cy="364142"/>
            <a:chOff x="457580" y="2341896"/>
            <a:chExt cx="364194" cy="364194"/>
          </a:xfrm>
        </p:grpSpPr>
        <p:sp>
          <p:nvSpPr>
            <p:cNvPr id="18" name="Oval 17"/>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ight Arrow 18"/>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0" name="Group 19"/>
          <p:cNvGrpSpPr/>
          <p:nvPr/>
        </p:nvGrpSpPr>
        <p:grpSpPr>
          <a:xfrm>
            <a:off x="513077" y="4629550"/>
            <a:ext cx="364142" cy="364142"/>
            <a:chOff x="457580" y="2341896"/>
            <a:chExt cx="364194" cy="364194"/>
          </a:xfrm>
        </p:grpSpPr>
        <p:sp>
          <p:nvSpPr>
            <p:cNvPr id="21" name="Oval 20"/>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Right Arrow 21"/>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3" name="Group 22"/>
          <p:cNvGrpSpPr/>
          <p:nvPr/>
        </p:nvGrpSpPr>
        <p:grpSpPr>
          <a:xfrm>
            <a:off x="513077" y="5395606"/>
            <a:ext cx="364142" cy="364142"/>
            <a:chOff x="457580" y="2341896"/>
            <a:chExt cx="364194" cy="364194"/>
          </a:xfrm>
        </p:grpSpPr>
        <p:sp>
          <p:nvSpPr>
            <p:cNvPr id="24" name="Oval 23"/>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Right Arrow 24"/>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2" name="Rectangle 1"/>
          <p:cNvSpPr/>
          <p:nvPr/>
        </p:nvSpPr>
        <p:spPr>
          <a:xfrm>
            <a:off x="514839" y="5911188"/>
            <a:ext cx="6229590" cy="646331"/>
          </a:xfrm>
          <a:prstGeom prst="rect">
            <a:avLst/>
          </a:prstGeom>
        </p:spPr>
        <p:txBody>
          <a:bodyPr wrap="none">
            <a:spAutoFit/>
          </a:bodyPr>
          <a:lstStyle/>
          <a:p>
            <a:pPr lvl="1"/>
            <a:r>
              <a:rPr lang="en-AU" dirty="0">
                <a:hlinkClick r:id="rId4"/>
              </a:rPr>
              <a:t>http://</a:t>
            </a:r>
            <a:r>
              <a:rPr lang="en-AU" dirty="0" smtClean="0">
                <a:hlinkClick r:id="rId4"/>
              </a:rPr>
              <a:t>dev.office.com/podcasts</a:t>
            </a:r>
            <a:r>
              <a:rPr lang="en-AU" dirty="0" smtClean="0"/>
              <a:t/>
            </a:r>
            <a:br>
              <a:rPr lang="en-AU" dirty="0" smtClean="0"/>
            </a:br>
            <a:r>
              <a:rPr lang="en-AU" dirty="0">
                <a:hlinkClick r:id="rId5"/>
              </a:rPr>
              <a:t>https://</a:t>
            </a:r>
            <a:r>
              <a:rPr lang="en-AU" dirty="0" smtClean="0">
                <a:hlinkClick r:id="rId5"/>
              </a:rPr>
              <a:t>channel9.msdn.com/Shows/Office-Dev-Show</a:t>
            </a:r>
            <a:r>
              <a:rPr lang="en-AU" dirty="0" smtClean="0"/>
              <a:t> </a:t>
            </a:r>
            <a:endParaRPr lang="en-AU" dirty="0"/>
          </a:p>
        </p:txBody>
      </p:sp>
    </p:spTree>
    <p:extLst>
      <p:ext uri="{BB962C8B-B14F-4D97-AF65-F5344CB8AC3E}">
        <p14:creationId xmlns:p14="http://schemas.microsoft.com/office/powerpoint/2010/main" val="215464241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Virtual academy courses</a:t>
            </a:r>
          </a:p>
        </p:txBody>
      </p:sp>
      <p:sp>
        <p:nvSpPr>
          <p:cNvPr id="13"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4"/>
                </a:solidFill>
              </a:rPr>
              <a:t>4 </a:t>
            </a:r>
            <a:r>
              <a:rPr lang="en-US" dirty="0"/>
              <a:t>Resources</a:t>
            </a:r>
          </a:p>
        </p:txBody>
      </p:sp>
      <p:graphicFrame>
        <p:nvGraphicFramePr>
          <p:cNvPr id="10" name="Content Placeholder 9"/>
          <p:cNvGraphicFramePr>
            <a:graphicFrameLocks noGrp="1"/>
          </p:cNvGraphicFramePr>
          <p:nvPr>
            <p:ph sz="quarter" idx="4294967295"/>
            <p:extLst/>
          </p:nvPr>
        </p:nvGraphicFramePr>
        <p:xfrm>
          <a:off x="652463" y="1435100"/>
          <a:ext cx="11541075" cy="3923738"/>
        </p:xfrm>
        <a:graphic>
          <a:graphicData uri="http://schemas.openxmlformats.org/drawingml/2006/table">
            <a:tbl>
              <a:tblPr firstRow="1" bandRow="1">
                <a:tableStyleId>{5C22544A-7EE6-4342-B048-85BDC9FD1C3A}</a:tableStyleId>
              </a:tblPr>
              <a:tblGrid>
                <a:gridCol w="11541075">
                  <a:extLst>
                    <a:ext uri="{9D8B030D-6E8A-4147-A177-3AD203B41FA5}">
                      <a16:colId xmlns="" xmlns:a16="http://schemas.microsoft.com/office/drawing/2014/main" val="1253488153"/>
                    </a:ext>
                  </a:extLst>
                </a:gridCol>
              </a:tblGrid>
              <a:tr h="843507">
                <a:tc>
                  <a:txBody>
                    <a:bodyPr/>
                    <a:lstStyle/>
                    <a:p>
                      <a:r>
                        <a:rPr lang="en-US" sz="2400" dirty="0">
                          <a:gradFill>
                            <a:gsLst>
                              <a:gs pos="2917">
                                <a:schemeClr val="bg1"/>
                              </a:gs>
                              <a:gs pos="30000">
                                <a:schemeClr val="bg1"/>
                              </a:gs>
                            </a:gsLst>
                            <a:lin ang="5400000" scaled="0"/>
                          </a:gradFill>
                        </a:rPr>
                        <a:t>Office 365 Development</a:t>
                      </a:r>
                    </a:p>
                  </a:txBody>
                  <a:tcPr marL="182854" marR="91390" marT="45695" marB="45695" anchor="ctr">
                    <a:solidFill>
                      <a:schemeClr val="tx2"/>
                    </a:solidFill>
                  </a:tcPr>
                </a:tc>
                <a:extLst>
                  <a:ext uri="{0D108BD9-81ED-4DB2-BD59-A6C34878D82A}">
                    <a16:rowId xmlns="" xmlns:a16="http://schemas.microsoft.com/office/drawing/2014/main" val="829859176"/>
                  </a:ext>
                </a:extLst>
              </a:tr>
              <a:tr h="440033">
                <a:tc>
                  <a:txBody>
                    <a:bodyPr/>
                    <a:lstStyle/>
                    <a:p>
                      <a:r>
                        <a:rPr lang="en-US" sz="1600" b="1"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1" dirty="0">
                          <a:gradFill>
                            <a:gsLst>
                              <a:gs pos="2917">
                                <a:schemeClr val="tx1"/>
                              </a:gs>
                              <a:gs pos="30000">
                                <a:schemeClr val="tx1"/>
                              </a:gs>
                            </a:gsLst>
                            <a:lin ang="5400000" scaled="0"/>
                          </a:gradFill>
                        </a:rPr>
                        <a:t>1: Introduction</a:t>
                      </a:r>
                      <a:r>
                        <a:rPr lang="en-US" sz="1600" b="1" baseline="0" dirty="0">
                          <a:gradFill>
                            <a:gsLst>
                              <a:gs pos="2917">
                                <a:schemeClr val="tx1"/>
                              </a:gs>
                              <a:gs pos="30000">
                                <a:schemeClr val="tx1"/>
                              </a:gs>
                            </a:gsLst>
                            <a:lin ang="5400000" scaled="0"/>
                          </a:gradFill>
                        </a:rPr>
                        <a:t> to </a:t>
                      </a:r>
                      <a:r>
                        <a:rPr lang="en-US" sz="1600" b="1" dirty="0">
                          <a:gradFill>
                            <a:gsLst>
                              <a:gs pos="2917">
                                <a:schemeClr val="tx1"/>
                              </a:gs>
                              <a:gs pos="30000">
                                <a:schemeClr val="tx1"/>
                              </a:gs>
                            </a:gsLst>
                            <a:lin ang="5400000" scaled="0"/>
                          </a:gradFill>
                        </a:rPr>
                        <a:t>Office 365 Development</a:t>
                      </a:r>
                    </a:p>
                  </a:txBody>
                  <a:tcPr marL="182854" marR="91390" marT="45695" marB="45695" anchor="ctr">
                    <a:solidFill>
                      <a:schemeClr val="tx2">
                        <a:alpha val="20000"/>
                      </a:schemeClr>
                    </a:solidFill>
                  </a:tcPr>
                </a:tc>
                <a:extLst>
                  <a:ext uri="{0D108BD9-81ED-4DB2-BD59-A6C34878D82A}">
                    <a16:rowId xmlns="" xmlns:a16="http://schemas.microsoft.com/office/drawing/2014/main" val="1946132611"/>
                  </a:ext>
                </a:extLst>
              </a:tr>
              <a:tr h="440033">
                <a:tc>
                  <a:txBody>
                    <a:bodyPr/>
                    <a:lstStyle/>
                    <a:p>
                      <a:pPr marL="0" marR="0" indent="0" algn="l" defTabSz="932559"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2: Deep dive into the Office</a:t>
                      </a:r>
                      <a:r>
                        <a:rPr lang="en-US" sz="1600" b="0" baseline="0" dirty="0">
                          <a:gradFill>
                            <a:gsLst>
                              <a:gs pos="2917">
                                <a:schemeClr val="tx1"/>
                              </a:gs>
                              <a:gs pos="30000">
                                <a:schemeClr val="tx1"/>
                              </a:gs>
                            </a:gsLst>
                            <a:lin ang="5400000" scaled="0"/>
                          </a:gradFill>
                        </a:rPr>
                        <a:t> 365 add-in model</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10000"/>
                      </a:schemeClr>
                    </a:solidFill>
                  </a:tcPr>
                </a:tc>
                <a:extLst>
                  <a:ext uri="{0D108BD9-81ED-4DB2-BD59-A6C34878D82A}">
                    <a16:rowId xmlns="" xmlns:a16="http://schemas.microsoft.com/office/drawing/2014/main" val="3204002662"/>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dirty="0">
                          <a:gradFill>
                            <a:gsLst>
                              <a:gs pos="2917">
                                <a:schemeClr val="tx1"/>
                              </a:gs>
                              <a:gs pos="30000">
                                <a:schemeClr val="tx1"/>
                              </a:gs>
                            </a:gsLst>
                            <a:lin ang="5400000" scaled="0"/>
                          </a:gradFill>
                        </a:rPr>
                        <a:t>3: Deep Dive into integrating Office 365 APIs with your standalone web application development</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20000"/>
                      </a:schemeClr>
                    </a:solidFill>
                  </a:tcPr>
                </a:tc>
                <a:extLst>
                  <a:ext uri="{0D108BD9-81ED-4DB2-BD59-A6C34878D82A}">
                    <a16:rowId xmlns="" xmlns:a16="http://schemas.microsoft.com/office/drawing/2014/main" val="4266278162"/>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4: </a:t>
                      </a:r>
                      <a:r>
                        <a:rPr lang="en-US" sz="1600" dirty="0">
                          <a:gradFill>
                            <a:gsLst>
                              <a:gs pos="2917">
                                <a:schemeClr val="tx1"/>
                              </a:gs>
                              <a:gs pos="30000">
                                <a:schemeClr val="tx1"/>
                              </a:gs>
                            </a:gsLst>
                            <a:lin ang="5400000" scaled="0"/>
                          </a:gradFill>
                        </a:rPr>
                        <a:t>Deep Dive into integrating Office 365 APIs with your mobile device development</a:t>
                      </a:r>
                    </a:p>
                  </a:txBody>
                  <a:tcPr marL="182854" marR="91390" marT="45695" marB="45695" anchor="ctr">
                    <a:solidFill>
                      <a:schemeClr val="tx2">
                        <a:alpha val="10000"/>
                      </a:schemeClr>
                    </a:solidFill>
                  </a:tcPr>
                </a:tc>
                <a:extLst>
                  <a:ext uri="{0D108BD9-81ED-4DB2-BD59-A6C34878D82A}">
                    <a16:rowId xmlns="" xmlns:a16="http://schemas.microsoft.com/office/drawing/2014/main" val="10004"/>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5:</a:t>
                      </a:r>
                      <a:r>
                        <a:rPr lang="en-US" sz="1600" b="0" baseline="0" dirty="0">
                          <a:gradFill>
                            <a:gsLst>
                              <a:gs pos="2917">
                                <a:schemeClr val="tx1"/>
                              </a:gs>
                              <a:gs pos="30000">
                                <a:schemeClr val="tx1"/>
                              </a:gs>
                            </a:gsLst>
                            <a:lin ang="5400000" scaled="0"/>
                          </a:gradFill>
                        </a:rPr>
                        <a:t> Shipping your Office 365 add-in to the Office Store</a:t>
                      </a:r>
                      <a:endParaRPr lang="en-US" sz="1600" b="0" dirty="0">
                        <a:gradFill>
                          <a:gsLst>
                            <a:gs pos="2917">
                              <a:schemeClr val="tx1"/>
                            </a:gs>
                            <a:gs pos="30000">
                              <a:schemeClr val="tx1"/>
                            </a:gs>
                          </a:gsLst>
                          <a:lin ang="5400000" scaled="0"/>
                        </a:gradFill>
                      </a:endParaRPr>
                    </a:p>
                  </a:txBody>
                  <a:tcPr marL="182854" marR="91390" marT="45695" marB="45695" anchor="ctr">
                    <a:solidFill>
                      <a:schemeClr val="tx2">
                        <a:alpha val="20000"/>
                      </a:schemeClr>
                    </a:solidFill>
                  </a:tcPr>
                </a:tc>
                <a:extLst>
                  <a:ext uri="{0D108BD9-81ED-4DB2-BD59-A6C34878D82A}">
                    <a16:rowId xmlns="" xmlns:a16="http://schemas.microsoft.com/office/drawing/2014/main" val="10005"/>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6: Deep dive into the building blocks and services of the SharePoint platform</a:t>
                      </a:r>
                    </a:p>
                  </a:txBody>
                  <a:tcPr marL="182854" marR="91390" marT="45695" marB="45695" anchor="ctr">
                    <a:solidFill>
                      <a:schemeClr val="tx2">
                        <a:alpha val="10000"/>
                      </a:schemeClr>
                    </a:solidFill>
                  </a:tcPr>
                </a:tc>
                <a:extLst>
                  <a:ext uri="{0D108BD9-81ED-4DB2-BD59-A6C34878D82A}">
                    <a16:rowId xmlns="" xmlns:a16="http://schemas.microsoft.com/office/drawing/2014/main" val="10006"/>
                  </a:ext>
                </a:extLst>
              </a:tr>
              <a:tr h="44003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a:gradFill>
                            <a:gsLst>
                              <a:gs pos="2917">
                                <a:schemeClr val="tx1"/>
                              </a:gs>
                              <a:gs pos="30000">
                                <a:schemeClr val="tx1"/>
                              </a:gs>
                            </a:gsLst>
                            <a:lin ang="5400000" scaled="0"/>
                          </a:gradFill>
                        </a:rPr>
                        <a:t>Course</a:t>
                      </a:r>
                      <a:r>
                        <a:rPr lang="en-US" sz="1600" b="1" baseline="0" dirty="0">
                          <a:gradFill>
                            <a:gsLst>
                              <a:gs pos="2917">
                                <a:schemeClr val="tx1"/>
                              </a:gs>
                              <a:gs pos="30000">
                                <a:schemeClr val="tx1"/>
                              </a:gs>
                            </a:gsLst>
                            <a:lin ang="5400000" scaled="0"/>
                          </a:gradFill>
                        </a:rPr>
                        <a:t> </a:t>
                      </a:r>
                      <a:r>
                        <a:rPr lang="en-US" sz="1600" b="0" dirty="0">
                          <a:gradFill>
                            <a:gsLst>
                              <a:gs pos="2917">
                                <a:schemeClr val="tx1"/>
                              </a:gs>
                              <a:gs pos="30000">
                                <a:schemeClr val="tx1"/>
                              </a:gs>
                            </a:gsLst>
                            <a:lin ang="5400000" scaled="0"/>
                          </a:gradFill>
                        </a:rPr>
                        <a:t>7: Deep Dive into Office 365 Development on non-Microsoft Stack</a:t>
                      </a:r>
                    </a:p>
                  </a:txBody>
                  <a:tcPr marL="182854" marR="91390" marT="45695" marB="45695" anchor="ctr">
                    <a:solidFill>
                      <a:schemeClr val="tx2">
                        <a:alpha val="20000"/>
                      </a:schemeClr>
                    </a:solidFill>
                  </a:tcPr>
                </a:tc>
                <a:extLst>
                  <a:ext uri="{0D108BD9-81ED-4DB2-BD59-A6C34878D82A}">
                    <a16:rowId xmlns="" xmlns:a16="http://schemas.microsoft.com/office/drawing/2014/main" val="10007"/>
                  </a:ext>
                </a:extLst>
              </a:tr>
            </a:tbl>
          </a:graphicData>
        </a:graphic>
      </p:graphicFrame>
      <p:sp>
        <p:nvSpPr>
          <p:cNvPr id="4" name="TextBox 3"/>
          <p:cNvSpPr txBox="1"/>
          <p:nvPr/>
        </p:nvSpPr>
        <p:spPr>
          <a:xfrm>
            <a:off x="235176" y="5605016"/>
            <a:ext cx="12018499" cy="621764"/>
          </a:xfrm>
          <a:prstGeom prst="rect">
            <a:avLst/>
          </a:prstGeom>
          <a:noFill/>
        </p:spPr>
        <p:txBody>
          <a:bodyPr wrap="square" lIns="179212" tIns="143371" rIns="179212" bIns="143371" rtlCol="0">
            <a:spAutoFit/>
          </a:bodyPr>
          <a:lstStyle/>
          <a:p>
            <a:pPr algn="ctr">
              <a:lnSpc>
                <a:spcPct val="90000"/>
              </a:lnSpc>
              <a:spcAft>
                <a:spcPts val="588"/>
              </a:spcAft>
            </a:pPr>
            <a:r>
              <a:rPr lang="en-US" sz="2352" dirty="0">
                <a:gradFill>
                  <a:gsLst>
                    <a:gs pos="2917">
                      <a:schemeClr val="accent4"/>
                    </a:gs>
                    <a:gs pos="30000">
                      <a:schemeClr val="accent4"/>
                    </a:gs>
                  </a:gsLst>
                  <a:lin ang="5400000" scaled="0"/>
                </a:gradFill>
                <a:hlinkClick r:id="rId2"/>
              </a:rPr>
              <a:t>http://dev.office.com/training</a:t>
            </a:r>
            <a:r>
              <a:rPr lang="en-US" sz="2352" dirty="0">
                <a:gradFill>
                  <a:gsLst>
                    <a:gs pos="2917">
                      <a:schemeClr val="accent4"/>
                    </a:gs>
                    <a:gs pos="30000">
                      <a:schemeClr val="accent4"/>
                    </a:gs>
                  </a:gsLst>
                  <a:lin ang="5400000" scaled="0"/>
                </a:gradFill>
              </a:rPr>
              <a:t> </a:t>
            </a:r>
          </a:p>
        </p:txBody>
      </p:sp>
    </p:spTree>
    <p:extLst>
      <p:ext uri="{BB962C8B-B14F-4D97-AF65-F5344CB8AC3E}">
        <p14:creationId xmlns:p14="http://schemas.microsoft.com/office/powerpoint/2010/main" val="377134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 y="152107"/>
            <a:ext cx="12182195" cy="981374"/>
          </a:xfrm>
          <a:prstGeom prst="rect">
            <a:avLst/>
          </a:prstGeom>
          <a:noFill/>
        </p:spPr>
        <p:txBody>
          <a:bodyPr wrap="square" lIns="179115" tIns="143292" rIns="179115" bIns="143292" rtlCol="0">
            <a:spAutoFit/>
          </a:bodyPr>
          <a:lstStyle/>
          <a:p>
            <a:pPr algn="ctr" defTabSz="913467">
              <a:lnSpc>
                <a:spcPct val="90000"/>
              </a:lnSpc>
              <a:spcAft>
                <a:spcPts val="588"/>
              </a:spcAft>
            </a:pPr>
            <a:r>
              <a:rPr lang="en-US" sz="4900" dirty="0">
                <a:gradFill>
                  <a:gsLst>
                    <a:gs pos="2917">
                      <a:srgbClr val="FFFFFF"/>
                    </a:gs>
                    <a:gs pos="30000">
                      <a:srgbClr val="FFFFFF"/>
                    </a:gs>
                  </a:gsLst>
                  <a:lin ang="5400000" scaled="0"/>
                </a:gradFill>
              </a:rPr>
              <a:t>dev.Office.com</a:t>
            </a:r>
          </a:p>
        </p:txBody>
      </p:sp>
      <p:sp>
        <p:nvSpPr>
          <p:cNvPr id="8" name="Title 7"/>
          <p:cNvSpPr>
            <a:spLocks noGrp="1"/>
          </p:cNvSpPr>
          <p:nvPr>
            <p:ph type="title"/>
          </p:nvPr>
        </p:nvSpPr>
        <p:spPr/>
        <p:txBody>
          <a:bodyPr/>
          <a:lstStyle/>
          <a:p>
            <a:r>
              <a:rPr lang="en-US" dirty="0"/>
              <a:t>http://www.office.com/roadmap</a:t>
            </a:r>
            <a:endParaRPr lang="en-US" sz="4703" dirty="0"/>
          </a:p>
        </p:txBody>
      </p:sp>
      <p:sp>
        <p:nvSpPr>
          <p:cNvPr id="21"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4"/>
                </a:solidFill>
              </a:rPr>
              <a:t>4 </a:t>
            </a:r>
            <a:r>
              <a:rPr lang="en-US" dirty="0"/>
              <a:t>Resources</a:t>
            </a:r>
          </a:p>
        </p:txBody>
      </p:sp>
      <p:sp>
        <p:nvSpPr>
          <p:cNvPr id="9" name="Text Placeholder 8"/>
          <p:cNvSpPr>
            <a:spLocks noGrp="1"/>
          </p:cNvSpPr>
          <p:nvPr>
            <p:ph type="body" sz="quarter" idx="4294967295"/>
          </p:nvPr>
        </p:nvSpPr>
        <p:spPr>
          <a:xfrm>
            <a:off x="1020664" y="1382197"/>
            <a:ext cx="4181475" cy="2228850"/>
          </a:xfrm>
        </p:spPr>
        <p:txBody>
          <a:bodyPr vert="horz" wrap="square" lIns="0" tIns="89642" rIns="143428" bIns="89642" rtlCol="0">
            <a:spAutoFit/>
          </a:bodyPr>
          <a:lstStyle/>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Monthly updates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Developer features</a:t>
            </a:r>
          </a:p>
          <a:p>
            <a:pPr marL="0" indent="0">
              <a:spcAft>
                <a:spcPts val="1800"/>
              </a:spcAft>
              <a:buNone/>
            </a:pPr>
            <a:r>
              <a:rPr lang="en-US" sz="3200" dirty="0">
                <a:gradFill>
                  <a:gsLst>
                    <a:gs pos="2917">
                      <a:schemeClr val="tx1">
                        <a:lumMod val="90000"/>
                        <a:lumOff val="10000"/>
                      </a:schemeClr>
                    </a:gs>
                    <a:gs pos="30000">
                      <a:schemeClr val="tx1">
                        <a:lumMod val="90000"/>
                        <a:lumOff val="10000"/>
                      </a:schemeClr>
                    </a:gs>
                  </a:gsLst>
                  <a:lin ang="5400000" scaled="0"/>
                </a:gradFill>
              </a:rPr>
              <a:t>Associated blog posts</a:t>
            </a:r>
          </a:p>
        </p:txBody>
      </p:sp>
      <p:grpSp>
        <p:nvGrpSpPr>
          <p:cNvPr id="6" name="Group 5"/>
          <p:cNvGrpSpPr/>
          <p:nvPr/>
        </p:nvGrpSpPr>
        <p:grpSpPr>
          <a:xfrm>
            <a:off x="513077" y="1586145"/>
            <a:ext cx="343330" cy="343330"/>
            <a:chOff x="457580" y="2341896"/>
            <a:chExt cx="364194" cy="364194"/>
          </a:xfrm>
        </p:grpSpPr>
        <p:sp>
          <p:nvSpPr>
            <p:cNvPr id="7" name="Oval 6"/>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ight Arrow 9"/>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 name="Group 10"/>
          <p:cNvGrpSpPr/>
          <p:nvPr/>
        </p:nvGrpSpPr>
        <p:grpSpPr>
          <a:xfrm>
            <a:off x="513077" y="2331387"/>
            <a:ext cx="364142" cy="364142"/>
            <a:chOff x="457580" y="2341896"/>
            <a:chExt cx="364194" cy="364194"/>
          </a:xfrm>
        </p:grpSpPr>
        <p:sp>
          <p:nvSpPr>
            <p:cNvPr id="12" name="Oval 11"/>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 name="Group 13"/>
          <p:cNvGrpSpPr/>
          <p:nvPr/>
        </p:nvGrpSpPr>
        <p:grpSpPr>
          <a:xfrm>
            <a:off x="513077" y="3097442"/>
            <a:ext cx="364142" cy="364142"/>
            <a:chOff x="457580" y="2341896"/>
            <a:chExt cx="364194" cy="364194"/>
          </a:xfrm>
        </p:grpSpPr>
        <p:sp>
          <p:nvSpPr>
            <p:cNvPr id="15" name="Oval 14"/>
            <p:cNvSpPr/>
            <p:nvPr/>
          </p:nvSpPr>
          <p:spPr bwMode="auto">
            <a:xfrm>
              <a:off x="457580" y="2341896"/>
              <a:ext cx="364194" cy="364194"/>
            </a:xfrm>
            <a:prstGeom prst="ellipse">
              <a:avLst/>
            </a:prstGeom>
            <a:solidFill>
              <a:schemeClr val="bg1"/>
            </a:solidFill>
            <a:ln w="44450">
              <a:solidFill>
                <a:schemeClr val="tx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a:off x="548238" y="2432554"/>
              <a:ext cx="206618" cy="182878"/>
            </a:xfrm>
            <a:prstGeom prst="rightArrow">
              <a:avLst>
                <a:gd name="adj1" fmla="val 50000"/>
                <a:gd name="adj2" fmla="val 39583"/>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pic>
        <p:nvPicPr>
          <p:cNvPr id="23" name="Picture 22" descr="Screen Shot 2014-06-26 at 4.28.51 PM.png"/>
          <p:cNvPicPr>
            <a:picLocks noChangeAspect="1"/>
          </p:cNvPicPr>
          <p:nvPr/>
        </p:nvPicPr>
        <p:blipFill rotWithShape="1">
          <a:blip r:embed="rId3" cstate="print">
            <a:extLst>
              <a:ext uri="{28A0092B-C50C-407E-A947-70E740481C1C}">
                <a14:useLocalDpi xmlns:a14="http://schemas.microsoft.com/office/drawing/2010/main" val="0"/>
              </a:ext>
            </a:extLst>
          </a:blip>
          <a:srcRect l="1078" t="12702" r="25125" b="9437"/>
          <a:stretch/>
        </p:blipFill>
        <p:spPr>
          <a:xfrm>
            <a:off x="5582562" y="1419615"/>
            <a:ext cx="6078412" cy="4008228"/>
          </a:xfrm>
          <a:prstGeom prst="rect">
            <a:avLst/>
          </a:prstGeom>
        </p:spPr>
      </p:pic>
      <p:sp>
        <p:nvSpPr>
          <p:cNvPr id="2" name="Rectangle 1"/>
          <p:cNvSpPr/>
          <p:nvPr/>
        </p:nvSpPr>
        <p:spPr>
          <a:xfrm>
            <a:off x="1020664" y="5754269"/>
            <a:ext cx="3442737" cy="369332"/>
          </a:xfrm>
          <a:prstGeom prst="rect">
            <a:avLst/>
          </a:prstGeom>
        </p:spPr>
        <p:txBody>
          <a:bodyPr wrap="none">
            <a:spAutoFit/>
          </a:bodyPr>
          <a:lstStyle/>
          <a:p>
            <a:r>
              <a:rPr lang="en-AU" dirty="0" smtClean="0">
                <a:solidFill>
                  <a:srgbClr val="000000"/>
                </a:solidFill>
                <a:latin typeface="Segoe UI" panose="020B0502040204020203" pitchFamily="34" charset="0"/>
              </a:rPr>
              <a:t>Also: http</a:t>
            </a:r>
            <a:r>
              <a:rPr lang="en-AU" dirty="0">
                <a:solidFill>
                  <a:srgbClr val="000000"/>
                </a:solidFill>
                <a:latin typeface="Segoe UI" panose="020B0502040204020203" pitchFamily="34" charset="0"/>
              </a:rPr>
              <a:t>://www.wictorwilen.se/</a:t>
            </a:r>
            <a:endParaRPr lang="en-AU" dirty="0"/>
          </a:p>
        </p:txBody>
      </p:sp>
    </p:spTree>
    <p:extLst>
      <p:ext uri="{BB962C8B-B14F-4D97-AF65-F5344CB8AC3E}">
        <p14:creationId xmlns:p14="http://schemas.microsoft.com/office/powerpoint/2010/main" val="186467100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spTree>
    <p:extLst>
      <p:ext uri="{BB962C8B-B14F-4D97-AF65-F5344CB8AC3E}">
        <p14:creationId xmlns:p14="http://schemas.microsoft.com/office/powerpoint/2010/main" val="31118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Contents</a:t>
            </a:r>
            <a:endParaRPr lang="en-AU" dirty="0"/>
          </a:p>
        </p:txBody>
      </p:sp>
      <p:sp>
        <p:nvSpPr>
          <p:cNvPr id="6" name="Content Placeholder 5"/>
          <p:cNvSpPr>
            <a:spLocks noGrp="1"/>
          </p:cNvSpPr>
          <p:nvPr>
            <p:ph idx="1"/>
          </p:nvPr>
        </p:nvSpPr>
        <p:spPr/>
        <p:txBody>
          <a:bodyPr/>
          <a:lstStyle/>
          <a:p>
            <a:r>
              <a:rPr lang="en-AU" dirty="0" smtClean="0"/>
              <a:t>Office Dev: where we are, what’s new</a:t>
            </a:r>
          </a:p>
          <a:p>
            <a:r>
              <a:rPr lang="en-AU" dirty="0" smtClean="0"/>
              <a:t>Tools for JS </a:t>
            </a:r>
          </a:p>
          <a:p>
            <a:r>
              <a:rPr lang="en-AU" dirty="0" smtClean="0"/>
              <a:t>Office Add-In demo</a:t>
            </a:r>
          </a:p>
          <a:p>
            <a:r>
              <a:rPr lang="en-AU" dirty="0" smtClean="0"/>
              <a:t>dev.office.com</a:t>
            </a:r>
            <a:endParaRPr lang="en-AU" dirty="0"/>
          </a:p>
          <a:p>
            <a:endParaRPr lang="en-AU" dirty="0" smtClean="0"/>
          </a:p>
          <a:p>
            <a:endParaRPr lang="en-AU" dirty="0" smtClean="0"/>
          </a:p>
          <a:p>
            <a:r>
              <a:rPr lang="en-AU" dirty="0" smtClean="0"/>
              <a:t>Ask questions</a:t>
            </a:r>
          </a:p>
          <a:p>
            <a:endParaRPr lang="en-AU" dirty="0" smtClean="0"/>
          </a:p>
          <a:p>
            <a:endParaRPr lang="en-AU" dirty="0" smtClean="0"/>
          </a:p>
          <a:p>
            <a:endParaRPr lang="en-AU" dirty="0"/>
          </a:p>
        </p:txBody>
      </p:sp>
    </p:spTree>
    <p:extLst>
      <p:ext uri="{BB962C8B-B14F-4D97-AF65-F5344CB8AC3E}">
        <p14:creationId xmlns:p14="http://schemas.microsoft.com/office/powerpoint/2010/main" val="21502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are here now</a:t>
            </a:r>
            <a:br>
              <a:rPr lang="en-AU" dirty="0" smtClean="0"/>
            </a:br>
            <a:r>
              <a:rPr lang="en-AU" dirty="0" smtClean="0"/>
              <a:t>SharePoint Add-Ins</a:t>
            </a:r>
            <a:endParaRPr lang="en-AU" dirty="0"/>
          </a:p>
        </p:txBody>
      </p:sp>
      <p:sp>
        <p:nvSpPr>
          <p:cNvPr id="3" name="Content Placeholder 2"/>
          <p:cNvSpPr>
            <a:spLocks noGrp="1"/>
          </p:cNvSpPr>
          <p:nvPr>
            <p:ph idx="1"/>
          </p:nvPr>
        </p:nvSpPr>
        <p:spPr/>
        <p:txBody>
          <a:bodyPr/>
          <a:lstStyle/>
          <a:p>
            <a:r>
              <a:rPr lang="en-AU" dirty="0" smtClean="0"/>
              <a:t>API</a:t>
            </a:r>
          </a:p>
          <a:p>
            <a:pPr lvl="1"/>
            <a:r>
              <a:rPr lang="en-AU" dirty="0" smtClean="0"/>
              <a:t>Use CSOM, JSOM</a:t>
            </a:r>
          </a:p>
          <a:p>
            <a:pPr lvl="1"/>
            <a:r>
              <a:rPr lang="en-AU" dirty="0" smtClean="0"/>
              <a:t>Call REST and _</a:t>
            </a:r>
            <a:r>
              <a:rPr lang="en-AU" dirty="0" err="1" smtClean="0"/>
              <a:t>api</a:t>
            </a:r>
            <a:r>
              <a:rPr lang="en-AU" dirty="0" smtClean="0"/>
              <a:t> with </a:t>
            </a:r>
            <a:r>
              <a:rPr lang="en-AU" dirty="0" err="1" smtClean="0"/>
              <a:t>Odata</a:t>
            </a:r>
            <a:endParaRPr lang="en-AU" dirty="0" smtClean="0"/>
          </a:p>
          <a:p>
            <a:r>
              <a:rPr lang="en-AU" dirty="0" smtClean="0"/>
              <a:t>Authentication</a:t>
            </a:r>
          </a:p>
          <a:p>
            <a:pPr lvl="1"/>
            <a:r>
              <a:rPr lang="en-AU" dirty="0" smtClean="0"/>
              <a:t>Use </a:t>
            </a:r>
            <a:r>
              <a:rPr lang="en-AU" dirty="0" err="1" smtClean="0"/>
              <a:t>FormDigest</a:t>
            </a:r>
            <a:r>
              <a:rPr lang="en-AU" dirty="0" smtClean="0"/>
              <a:t> from the page</a:t>
            </a:r>
          </a:p>
          <a:p>
            <a:r>
              <a:rPr lang="en-AU" dirty="0" smtClean="0"/>
              <a:t>Tools</a:t>
            </a:r>
          </a:p>
          <a:p>
            <a:pPr lvl="1"/>
            <a:r>
              <a:rPr lang="en-AU" dirty="0" smtClean="0"/>
              <a:t>VS.NET, </a:t>
            </a:r>
            <a:r>
              <a:rPr lang="en-AU" dirty="0" err="1" smtClean="0"/>
              <a:t>sharepoint</a:t>
            </a:r>
            <a:r>
              <a:rPr lang="en-AU" dirty="0" smtClean="0"/>
              <a:t> hosted apps, </a:t>
            </a:r>
            <a:r>
              <a:rPr lang="en-AU" dirty="0" err="1" smtClean="0"/>
              <a:t>javascript</a:t>
            </a:r>
            <a:r>
              <a:rPr lang="en-AU" dirty="0" smtClean="0"/>
              <a:t> apps, farm </a:t>
            </a:r>
            <a:r>
              <a:rPr lang="en-AU" dirty="0" err="1" smtClean="0"/>
              <a:t>webparts</a:t>
            </a:r>
            <a:endParaRPr lang="en-AU" dirty="0" smtClean="0"/>
          </a:p>
          <a:p>
            <a:pPr lvl="1"/>
            <a:endParaRPr lang="en-AU" dirty="0" smtClean="0"/>
          </a:p>
          <a:p>
            <a:endParaRPr lang="en-AU" dirty="0"/>
          </a:p>
        </p:txBody>
      </p:sp>
    </p:spTree>
    <p:extLst>
      <p:ext uri="{BB962C8B-B14F-4D97-AF65-F5344CB8AC3E}">
        <p14:creationId xmlns:p14="http://schemas.microsoft.com/office/powerpoint/2010/main" val="385738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gradFill>
                  <a:gsLst>
                    <a:gs pos="26496">
                      <a:schemeClr val="tx1"/>
                    </a:gs>
                    <a:gs pos="44000">
                      <a:schemeClr val="tx1"/>
                    </a:gs>
                  </a:gsLst>
                  <a:lin ang="5400000" scaled="0"/>
                </a:gradFill>
              </a:rPr>
              <a:t>SharePoint add-ins</a:t>
            </a:r>
            <a:br>
              <a:rPr lang="en-US">
                <a:gradFill>
                  <a:gsLst>
                    <a:gs pos="26496">
                      <a:schemeClr val="tx1"/>
                    </a:gs>
                    <a:gs pos="44000">
                      <a:schemeClr val="tx1"/>
                    </a:gs>
                  </a:gsLst>
                  <a:lin ang="5400000" scaled="0"/>
                </a:gradFill>
              </a:rPr>
            </a:br>
            <a:r>
              <a:rPr lang="en-US" sz="3135">
                <a:gradFill>
                  <a:gsLst>
                    <a:gs pos="26496">
                      <a:schemeClr val="tx1"/>
                    </a:gs>
                    <a:gs pos="44000">
                      <a:schemeClr val="tx1"/>
                    </a:gs>
                  </a:gsLst>
                </a:gradFill>
              </a:rPr>
              <a:t>A new way to build extensions for SharePoint</a:t>
            </a:r>
            <a:endParaRPr lang="en-US" dirty="0">
              <a:gradFill>
                <a:gsLst>
                  <a:gs pos="26496">
                    <a:schemeClr val="tx1"/>
                  </a:gs>
                  <a:gs pos="44000">
                    <a:schemeClr val="tx1"/>
                  </a:gs>
                </a:gsLst>
              </a:gradFill>
            </a:endParaRPr>
          </a:p>
        </p:txBody>
      </p:sp>
      <p:sp>
        <p:nvSpPr>
          <p:cNvPr id="42" name="Footer Placeholder 5"/>
          <p:cNvSpPr>
            <a:spLocks noGrp="1"/>
          </p:cNvSpPr>
          <p:nvPr>
            <p:ph type="ftr" sz="quarter" idx="11"/>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2"/>
                </a:solidFill>
              </a:rPr>
              <a:t>1 </a:t>
            </a:r>
            <a:r>
              <a:rPr lang="en-US" dirty="0"/>
              <a:t>Extend with add-ins</a:t>
            </a:r>
          </a:p>
        </p:txBody>
      </p:sp>
      <p:grpSp>
        <p:nvGrpSpPr>
          <p:cNvPr id="46" name="Group 45"/>
          <p:cNvGrpSpPr/>
          <p:nvPr/>
        </p:nvGrpSpPr>
        <p:grpSpPr>
          <a:xfrm>
            <a:off x="451929" y="2760039"/>
            <a:ext cx="9233547" cy="1116387"/>
            <a:chOff x="467869" y="3720523"/>
            <a:chExt cx="9611430" cy="1162075"/>
          </a:xfrm>
        </p:grpSpPr>
        <p:sp>
          <p:nvSpPr>
            <p:cNvPr id="47" name="Rectangle 46"/>
            <p:cNvSpPr/>
            <p:nvPr/>
          </p:nvSpPr>
          <p:spPr>
            <a:xfrm>
              <a:off x="467869" y="3725412"/>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48" name="Group 47"/>
            <p:cNvGrpSpPr/>
            <p:nvPr/>
          </p:nvGrpSpPr>
          <p:grpSpPr>
            <a:xfrm>
              <a:off x="760103" y="3855577"/>
              <a:ext cx="990420" cy="821257"/>
              <a:chOff x="745642" y="3225569"/>
              <a:chExt cx="914162" cy="567437"/>
            </a:xfrm>
            <a:effectLst/>
          </p:grpSpPr>
          <p:sp>
            <p:nvSpPr>
              <p:cNvPr id="50" name="Rectangle 49"/>
              <p:cNvSpPr/>
              <p:nvPr/>
            </p:nvSpPr>
            <p:spPr>
              <a:xfrm>
                <a:off x="745642" y="3225569"/>
                <a:ext cx="914162" cy="567437"/>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1" name="Rectangle 50"/>
              <p:cNvSpPr/>
              <p:nvPr/>
            </p:nvSpPr>
            <p:spPr>
              <a:xfrm>
                <a:off x="907236" y="3308876"/>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2" name="Rectangle 51"/>
              <p:cNvSpPr/>
              <p:nvPr/>
            </p:nvSpPr>
            <p:spPr>
              <a:xfrm>
                <a:off x="907236" y="3558257"/>
                <a:ext cx="253934" cy="1524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53" name="Rectangle 52"/>
              <p:cNvSpPr/>
              <p:nvPr/>
            </p:nvSpPr>
            <p:spPr>
              <a:xfrm>
                <a:off x="1265052" y="3298486"/>
                <a:ext cx="253934" cy="4260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49" name="Text Placeholder 2"/>
            <p:cNvSpPr txBox="1">
              <a:spLocks/>
            </p:cNvSpPr>
            <p:nvPr/>
          </p:nvSpPr>
          <p:spPr>
            <a:xfrm>
              <a:off x="2134619" y="3720523"/>
              <a:ext cx="7944680"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parts</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web parts that can interact with the SharePoint experience</a:t>
              </a:r>
            </a:p>
          </p:txBody>
        </p:sp>
      </p:grpSp>
      <p:grpSp>
        <p:nvGrpSpPr>
          <p:cNvPr id="54" name="Group 53"/>
          <p:cNvGrpSpPr/>
          <p:nvPr/>
        </p:nvGrpSpPr>
        <p:grpSpPr>
          <a:xfrm>
            <a:off x="451927" y="3908093"/>
            <a:ext cx="7915181" cy="1116385"/>
            <a:chOff x="467869" y="5289610"/>
            <a:chExt cx="8239110" cy="1162074"/>
          </a:xfrm>
        </p:grpSpPr>
        <p:sp>
          <p:nvSpPr>
            <p:cNvPr id="55" name="Rectangle 54"/>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56" name="Group 55"/>
            <p:cNvGrpSpPr/>
            <p:nvPr/>
          </p:nvGrpSpPr>
          <p:grpSpPr>
            <a:xfrm>
              <a:off x="697045" y="5432697"/>
              <a:ext cx="1116537" cy="821395"/>
              <a:chOff x="722556" y="4507115"/>
              <a:chExt cx="1179513" cy="627092"/>
            </a:xfrm>
            <a:effectLst/>
          </p:grpSpPr>
          <p:sp>
            <p:nvSpPr>
              <p:cNvPr id="58" name="Rectangle 57"/>
              <p:cNvSpPr/>
              <p:nvPr/>
            </p:nvSpPr>
            <p:spPr>
              <a:xfrm>
                <a:off x="722556" y="4507115"/>
                <a:ext cx="1179513" cy="627092"/>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59" name="Folded Corner 58"/>
              <p:cNvSpPr/>
              <p:nvPr/>
            </p:nvSpPr>
            <p:spPr>
              <a:xfrm rot="16200000">
                <a:off x="1081005" y="4529703"/>
                <a:ext cx="495300" cy="560963"/>
              </a:xfrm>
              <a:prstGeom prst="foldedCorner">
                <a:avLst>
                  <a:gd name="adj" fmla="val 41358"/>
                </a:avLst>
              </a:prstGeom>
              <a:ln w="19050"/>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60" name="Rectangle 59"/>
              <p:cNvSpPr/>
              <p:nvPr/>
            </p:nvSpPr>
            <p:spPr>
              <a:xfrm>
                <a:off x="1103576" y="4922753"/>
                <a:ext cx="443230" cy="8312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
          <p:nvSpPr>
            <p:cNvPr id="57" name="Text Placeholder 2"/>
            <p:cNvSpPr txBox="1">
              <a:spLocks/>
            </p:cNvSpPr>
            <p:nvPr/>
          </p:nvSpPr>
          <p:spPr>
            <a:xfrm>
              <a:off x="2114776" y="5289610"/>
              <a:ext cx="6592203"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Add-in commands</a:t>
              </a:r>
            </a:p>
            <a:p>
              <a:pPr marL="0" indent="0">
                <a:lnSpc>
                  <a:spcPct val="100000"/>
                </a:lnSpc>
                <a:spcBef>
                  <a:spcPts val="0"/>
                </a:spcBef>
                <a:spcAft>
                  <a:spcPts val="600"/>
                </a:spcAft>
                <a:buNone/>
              </a:pPr>
              <a:r>
                <a:rPr lang="en-US" sz="1600" dirty="0">
                  <a:gradFill>
                    <a:gsLst>
                      <a:gs pos="26496">
                        <a:schemeClr val="tx1"/>
                      </a:gs>
                      <a:gs pos="44000">
                        <a:schemeClr val="tx1"/>
                      </a:gs>
                    </a:gsLst>
                  </a:gradFill>
                </a:rPr>
                <a:t>Add new commands to the ribbon and contextual menus</a:t>
              </a:r>
            </a:p>
          </p:txBody>
        </p:sp>
      </p:grpSp>
      <p:grpSp>
        <p:nvGrpSpPr>
          <p:cNvPr id="61" name="Group 60"/>
          <p:cNvGrpSpPr/>
          <p:nvPr/>
        </p:nvGrpSpPr>
        <p:grpSpPr>
          <a:xfrm>
            <a:off x="451927" y="1598427"/>
            <a:ext cx="10355759" cy="1116387"/>
            <a:chOff x="467869" y="2125664"/>
            <a:chExt cx="10779568" cy="1162075"/>
          </a:xfrm>
        </p:grpSpPr>
        <p:sp>
          <p:nvSpPr>
            <p:cNvPr id="62" name="Text Placeholder 2"/>
            <p:cNvSpPr txBox="1">
              <a:spLocks/>
            </p:cNvSpPr>
            <p:nvPr/>
          </p:nvSpPr>
          <p:spPr>
            <a:xfrm>
              <a:off x="2134618" y="2125664"/>
              <a:ext cx="9112819" cy="1162075"/>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lin ang="5400000" scaled="0"/>
                  </a:gradFill>
                  <a:latin typeface="Segoe UI Light"/>
                </a:rPr>
                <a:t>Full page add-ins</a:t>
              </a:r>
            </a:p>
            <a:p>
              <a:pPr marL="0" indent="0">
                <a:lnSpc>
                  <a:spcPct val="100000"/>
                </a:lnSpc>
                <a:spcBef>
                  <a:spcPts val="0"/>
                </a:spcBef>
                <a:spcAft>
                  <a:spcPts val="600"/>
                </a:spcAft>
                <a:buNone/>
              </a:pPr>
              <a:r>
                <a:rPr lang="en-US" sz="1600" dirty="0">
                  <a:gradFill>
                    <a:gsLst>
                      <a:gs pos="26496">
                        <a:schemeClr val="tx1"/>
                      </a:gs>
                      <a:gs pos="44000">
                        <a:schemeClr val="tx1"/>
                      </a:gs>
                    </a:gsLst>
                    <a:lin ang="0" scaled="0"/>
                  </a:gradFill>
                </a:rPr>
                <a:t>Implement complete add-in experiences to satisfy business scenarios</a:t>
              </a:r>
            </a:p>
          </p:txBody>
        </p:sp>
        <p:sp>
          <p:nvSpPr>
            <p:cNvPr id="63" name="Rectangle 62"/>
            <p:cNvSpPr/>
            <p:nvPr/>
          </p:nvSpPr>
          <p:spPr>
            <a:xfrm>
              <a:off x="467869" y="2136053"/>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grpSp>
          <p:nvGrpSpPr>
            <p:cNvPr id="64" name="Group 63"/>
            <p:cNvGrpSpPr/>
            <p:nvPr/>
          </p:nvGrpSpPr>
          <p:grpSpPr>
            <a:xfrm>
              <a:off x="588134" y="2312845"/>
              <a:ext cx="1334359" cy="728003"/>
              <a:chOff x="235465" y="1701569"/>
              <a:chExt cx="2054556" cy="609600"/>
            </a:xfrm>
            <a:effectLst/>
          </p:grpSpPr>
          <p:sp>
            <p:nvSpPr>
              <p:cNvPr id="65" name="Rectangle 64"/>
              <p:cNvSpPr/>
              <p:nvPr/>
            </p:nvSpPr>
            <p:spPr>
              <a:xfrm>
                <a:off x="1375859" y="1701570"/>
                <a:ext cx="914162" cy="609599"/>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66" name="Rectangle 65"/>
              <p:cNvSpPr/>
              <p:nvPr/>
            </p:nvSpPr>
            <p:spPr>
              <a:xfrm>
                <a:off x="235465" y="1701569"/>
                <a:ext cx="914162" cy="609600"/>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cxnSp>
            <p:nvCxnSpPr>
              <p:cNvPr id="67" name="Straight Connector 66"/>
              <p:cNvCxnSpPr/>
              <p:nvPr/>
            </p:nvCxnSpPr>
            <p:spPr>
              <a:xfrm>
                <a:off x="438612" y="18574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8" name="Straight Connector 67"/>
              <p:cNvCxnSpPr/>
              <p:nvPr/>
            </p:nvCxnSpPr>
            <p:spPr>
              <a:xfrm>
                <a:off x="438612" y="20098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69" name="Straight Connector 68"/>
              <p:cNvCxnSpPr/>
              <p:nvPr/>
            </p:nvCxnSpPr>
            <p:spPr>
              <a:xfrm>
                <a:off x="438612" y="2162232"/>
                <a:ext cx="507868" cy="0"/>
              </a:xfrm>
              <a:prstGeom prst="line">
                <a:avLst/>
              </a:prstGeom>
              <a:ln w="19050">
                <a:solidFill>
                  <a:schemeClr val="bg1">
                    <a:lumMod val="40000"/>
                    <a:lumOff val="60000"/>
                  </a:schemeClr>
                </a:solidFill>
              </a:ln>
            </p:spPr>
            <p:style>
              <a:lnRef idx="1">
                <a:schemeClr val="dk1"/>
              </a:lnRef>
              <a:fillRef idx="2">
                <a:schemeClr val="dk1"/>
              </a:fillRef>
              <a:effectRef idx="1">
                <a:schemeClr val="dk1"/>
              </a:effectRef>
              <a:fontRef idx="minor">
                <a:schemeClr val="dk1"/>
              </a:fontRef>
            </p:style>
          </p:cxnSp>
          <p:cxnSp>
            <p:nvCxnSpPr>
              <p:cNvPr id="70" name="Straight Connector 69"/>
              <p:cNvCxnSpPr/>
              <p:nvPr/>
            </p:nvCxnSpPr>
            <p:spPr>
              <a:xfrm flipV="1">
                <a:off x="946482" y="1702314"/>
                <a:ext cx="428914" cy="30752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cxnSp>
            <p:nvCxnSpPr>
              <p:cNvPr id="71" name="Straight Connector 70"/>
              <p:cNvCxnSpPr/>
              <p:nvPr/>
            </p:nvCxnSpPr>
            <p:spPr>
              <a:xfrm>
                <a:off x="946480" y="2006369"/>
                <a:ext cx="429379" cy="304800"/>
              </a:xfrm>
              <a:prstGeom prst="line">
                <a:avLst/>
              </a:prstGeom>
              <a:ln w="19050">
                <a:solidFill>
                  <a:srgbClr val="0078D7"/>
                </a:solidFill>
              </a:ln>
            </p:spPr>
            <p:style>
              <a:lnRef idx="1">
                <a:schemeClr val="dk1"/>
              </a:lnRef>
              <a:fillRef idx="2">
                <a:schemeClr val="dk1"/>
              </a:fillRef>
              <a:effectRef idx="1">
                <a:schemeClr val="dk1"/>
              </a:effectRef>
              <a:fontRef idx="minor">
                <a:schemeClr val="dk1"/>
              </a:fontRef>
            </p:style>
          </p:cxnSp>
        </p:grpSp>
      </p:grpSp>
      <p:grpSp>
        <p:nvGrpSpPr>
          <p:cNvPr id="72" name="Group 71"/>
          <p:cNvGrpSpPr/>
          <p:nvPr/>
        </p:nvGrpSpPr>
        <p:grpSpPr>
          <a:xfrm>
            <a:off x="451927" y="5074134"/>
            <a:ext cx="8836159" cy="1116385"/>
            <a:chOff x="458672" y="5566180"/>
            <a:chExt cx="9016969" cy="1139230"/>
          </a:xfrm>
        </p:grpSpPr>
        <p:grpSp>
          <p:nvGrpSpPr>
            <p:cNvPr id="73" name="Group 72"/>
            <p:cNvGrpSpPr/>
            <p:nvPr/>
          </p:nvGrpSpPr>
          <p:grpSpPr>
            <a:xfrm>
              <a:off x="458672" y="5566180"/>
              <a:ext cx="9016969" cy="1139230"/>
              <a:chOff x="467869" y="5289610"/>
              <a:chExt cx="9197778" cy="1162074"/>
            </a:xfrm>
          </p:grpSpPr>
          <p:sp>
            <p:nvSpPr>
              <p:cNvPr id="79" name="Rectangle 78"/>
              <p:cNvSpPr/>
              <p:nvPr/>
            </p:nvSpPr>
            <p:spPr>
              <a:xfrm>
                <a:off x="467869" y="5302601"/>
                <a:ext cx="1574889" cy="1081586"/>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89587" tIns="44794" rIns="89587" bIns="44794" rtlCol="0" anchor="t"/>
              <a:lstStyle/>
              <a:p>
                <a:pPr defTabSz="895999"/>
                <a:endParaRPr lang="en-US" sz="1273" dirty="0">
                  <a:solidFill>
                    <a:srgbClr val="FFFFFF">
                      <a:alpha val="99000"/>
                    </a:srgbClr>
                  </a:solidFill>
                </a:endParaRPr>
              </a:p>
            </p:txBody>
          </p:sp>
          <p:sp>
            <p:nvSpPr>
              <p:cNvPr id="80" name="Text Placeholder 2"/>
              <p:cNvSpPr txBox="1">
                <a:spLocks/>
              </p:cNvSpPr>
              <p:nvPr/>
            </p:nvSpPr>
            <p:spPr>
              <a:xfrm>
                <a:off x="2114776" y="5289610"/>
                <a:ext cx="7550871" cy="1162074"/>
              </a:xfrm>
              <a:prstGeom prst="rect">
                <a:avLst/>
              </a:prstGeom>
            </p:spPr>
            <p:txBody>
              <a:bodyPr lIns="91368" tIns="45686" rIns="91368" bIns="45686"/>
              <a:lstStyle>
                <a:lvl1pPr marL="345796" indent="-345796" algn="l" defTabSz="913637"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739" indent="-283935" algn="l" defTabSz="913637" rtl="0" eaLnBrk="1" latinLnBrk="0" hangingPunct="1">
                  <a:lnSpc>
                    <a:spcPct val="90000"/>
                  </a:lnSpc>
                  <a:spcBef>
                    <a:spcPct val="20000"/>
                  </a:spcBef>
                  <a:buSzPct val="90000"/>
                  <a:buFont typeface="Arial" pitchFamily="34" charset="0"/>
                  <a:buChar char="•"/>
                  <a:tabLst>
                    <a:tab pos="629739"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673" indent="-283935" algn="l" defTabSz="913637"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549" indent="-223661" algn="l" defTabSz="913637" rtl="0" eaLnBrk="1" latinLnBrk="0" hangingPunct="1">
                  <a:lnSpc>
                    <a:spcPct val="90000"/>
                  </a:lnSpc>
                  <a:spcBef>
                    <a:spcPct val="20000"/>
                  </a:spcBef>
                  <a:buSzPct val="90000"/>
                  <a:buFont typeface="Arial" pitchFamily="34" charset="0"/>
                  <a:buChar char="•"/>
                  <a:tabLst>
                    <a:tab pos="913673"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555" indent="-230006" algn="l" defTabSz="913637"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504"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2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41"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63" indent="-228409" algn="l" defTabSz="9136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399" dirty="0">
                    <a:gradFill>
                      <a:gsLst>
                        <a:gs pos="26496">
                          <a:schemeClr val="accent2"/>
                        </a:gs>
                        <a:gs pos="44000">
                          <a:schemeClr val="accent2"/>
                        </a:gs>
                      </a:gsLst>
                    </a:gradFill>
                    <a:latin typeface="Segoe UI Light"/>
                  </a:rPr>
                  <a:t>SharePoint dialog</a:t>
                </a:r>
              </a:p>
              <a:p>
                <a:pPr marL="0" indent="0">
                  <a:lnSpc>
                    <a:spcPct val="100000"/>
                  </a:lnSpc>
                  <a:spcBef>
                    <a:spcPts val="0"/>
                  </a:spcBef>
                  <a:spcAft>
                    <a:spcPts val="600"/>
                  </a:spcAft>
                  <a:buNone/>
                </a:pPr>
                <a:r>
                  <a:rPr lang="en-US" sz="1600" dirty="0">
                    <a:gradFill>
                      <a:gsLst>
                        <a:gs pos="26496">
                          <a:schemeClr val="tx1"/>
                        </a:gs>
                        <a:gs pos="44000">
                          <a:schemeClr val="tx1"/>
                        </a:gs>
                      </a:gsLst>
                    </a:gradFill>
                  </a:rPr>
                  <a:t>Create contextual dialog from ribbon commands and item menus</a:t>
                </a:r>
              </a:p>
            </p:txBody>
          </p:sp>
        </p:grpSp>
        <p:sp>
          <p:nvSpPr>
            <p:cNvPr id="74" name="Rectangle 73"/>
            <p:cNvSpPr/>
            <p:nvPr/>
          </p:nvSpPr>
          <p:spPr>
            <a:xfrm>
              <a:off x="745161" y="5695074"/>
              <a:ext cx="970950" cy="805113"/>
            </a:xfrm>
            <a:prstGeom prst="rect">
              <a:avLst/>
            </a:prstGeom>
            <a:solidFill>
              <a:schemeClr val="bg1">
                <a:lumMod val="95000"/>
              </a:schemeClr>
            </a:solidFill>
            <a:ln w="19050">
              <a:noFill/>
            </a:ln>
          </p:spPr>
          <p:style>
            <a:lnRef idx="1">
              <a:schemeClr val="dk1"/>
            </a:lnRef>
            <a:fillRef idx="2">
              <a:schemeClr val="dk1"/>
            </a:fillRef>
            <a:effectRef idx="1">
              <a:schemeClr val="dk1"/>
            </a:effectRef>
            <a:fontRef idx="minor">
              <a:schemeClr val="dk1"/>
            </a:fontRef>
          </p:style>
          <p:txBody>
            <a:bodyPr lIns="89590" tIns="44796" rIns="89590" bIns="44796" rtlCol="0" anchor="ctr"/>
            <a:lstStyle/>
            <a:p>
              <a:pPr algn="ctr" defTabSz="895999"/>
              <a:endParaRPr lang="en-US" sz="1764" dirty="0">
                <a:solidFill>
                  <a:srgbClr val="000000"/>
                </a:solidFill>
              </a:endParaRPr>
            </a:p>
          </p:txBody>
        </p:sp>
        <p:sp>
          <p:nvSpPr>
            <p:cNvPr id="75" name="Rectangle 74"/>
            <p:cNvSpPr/>
            <p:nvPr/>
          </p:nvSpPr>
          <p:spPr>
            <a:xfrm>
              <a:off x="916793" y="5813275"/>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6" name="Rectangle 75"/>
            <p:cNvSpPr/>
            <p:nvPr/>
          </p:nvSpPr>
          <p:spPr>
            <a:xfrm>
              <a:off x="916793" y="6167111"/>
              <a:ext cx="269708" cy="216234"/>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7" name="Rectangle 76"/>
            <p:cNvSpPr/>
            <p:nvPr/>
          </p:nvSpPr>
          <p:spPr>
            <a:xfrm>
              <a:off x="1296837" y="5798533"/>
              <a:ext cx="269708" cy="604472"/>
            </a:xfrm>
            <a:prstGeom prst="rect">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sp>
          <p:nvSpPr>
            <p:cNvPr id="78" name="Rectangle 77"/>
            <p:cNvSpPr/>
            <p:nvPr/>
          </p:nvSpPr>
          <p:spPr>
            <a:xfrm>
              <a:off x="951566" y="5897175"/>
              <a:ext cx="582043" cy="436414"/>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lIns="89590" tIns="44796" rIns="89590" bIns="44796" rtlCol="0" anchor="ctr"/>
            <a:lstStyle/>
            <a:p>
              <a:pPr algn="ctr" defTabSz="895999"/>
              <a:endParaRPr lang="en-US" sz="1764" dirty="0">
                <a:solidFill>
                  <a:srgbClr val="000000"/>
                </a:solidFill>
              </a:endParaRPr>
            </a:p>
          </p:txBody>
        </p:sp>
      </p:grpSp>
    </p:spTree>
    <p:extLst>
      <p:ext uri="{BB962C8B-B14F-4D97-AF65-F5344CB8AC3E}">
        <p14:creationId xmlns:p14="http://schemas.microsoft.com/office/powerpoint/2010/main" val="104017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42" presetClass="path" presetSubtype="0" decel="100000" fill="hold" nodeType="withEffect">
                                  <p:stCondLst>
                                    <p:cond delay="0"/>
                                  </p:stCondLst>
                                  <p:childTnLst>
                                    <p:animMotion origin="layout" path="M 1.22167E-6 -1.48148E-6 L -0.07216 0.00324 " pathEditMode="relative" rAng="0" ptsTypes="AA">
                                      <p:cBhvr>
                                        <p:cTn id="9" dur="500" spd="-100000" fill="hold"/>
                                        <p:tgtEl>
                                          <p:spTgt spid="61"/>
                                        </p:tgtEl>
                                        <p:attrNameLst>
                                          <p:attrName>ppt_x</p:attrName>
                                          <p:attrName>ppt_y</p:attrName>
                                        </p:attrNameLst>
                                      </p:cBhvr>
                                      <p:rCtr x="-3608" y="162"/>
                                    </p:animMotion>
                                  </p:childTnLst>
                                </p:cTn>
                              </p:par>
                              <p:par>
                                <p:cTn id="10" presetID="10" presetClass="entr" presetSubtype="0" fill="hold" nodeType="withEffect">
                                  <p:stCondLst>
                                    <p:cond delay="20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42" presetClass="path" presetSubtype="0" decel="100000" fill="hold" nodeType="withEffect">
                                  <p:stCondLst>
                                    <p:cond delay="200"/>
                                  </p:stCondLst>
                                  <p:childTnLst>
                                    <p:animMotion origin="layout" path="M 1.22167E-6 -1.48148E-6 L -0.07216 0.00324 " pathEditMode="relative" rAng="0" ptsTypes="AA">
                                      <p:cBhvr>
                                        <p:cTn id="14" dur="500" spd="-100000" fill="hold"/>
                                        <p:tgtEl>
                                          <p:spTgt spid="46"/>
                                        </p:tgtEl>
                                        <p:attrNameLst>
                                          <p:attrName>ppt_x</p:attrName>
                                          <p:attrName>ppt_y</p:attrName>
                                        </p:attrNameLst>
                                      </p:cBhvr>
                                      <p:rCtr x="-3608" y="162"/>
                                    </p:animMotion>
                                  </p:childTnLst>
                                </p:cTn>
                              </p:par>
                              <p:par>
                                <p:cTn id="15" presetID="10" presetClass="entr" presetSubtype="0" fill="hold" nodeType="withEffect">
                                  <p:stCondLst>
                                    <p:cond delay="4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42" presetClass="path" presetSubtype="0" decel="100000" fill="hold" nodeType="withEffect">
                                  <p:stCondLst>
                                    <p:cond delay="400"/>
                                  </p:stCondLst>
                                  <p:childTnLst>
                                    <p:animMotion origin="layout" path="M 1.22167E-6 -1.48148E-6 L -0.07216 0.00324 " pathEditMode="relative" rAng="0" ptsTypes="AA">
                                      <p:cBhvr>
                                        <p:cTn id="19" dur="500" spd="-100000" fill="hold"/>
                                        <p:tgtEl>
                                          <p:spTgt spid="54"/>
                                        </p:tgtEl>
                                        <p:attrNameLst>
                                          <p:attrName>ppt_x</p:attrName>
                                          <p:attrName>ppt_y</p:attrName>
                                        </p:attrNameLst>
                                      </p:cBhvr>
                                      <p:rCtr x="-3608" y="162"/>
                                    </p:animMotion>
                                  </p:childTnLst>
                                </p:cTn>
                              </p:par>
                              <p:par>
                                <p:cTn id="20" presetID="10" presetClass="entr" presetSubtype="0" fill="hold" nodeType="withEffect">
                                  <p:stCondLst>
                                    <p:cond delay="6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42" presetClass="path" presetSubtype="0" decel="100000" fill="hold" nodeType="withEffect">
                                  <p:stCondLst>
                                    <p:cond delay="600"/>
                                  </p:stCondLst>
                                  <p:childTnLst>
                                    <p:animMotion origin="layout" path="M 1.22167E-6 -1.48148E-6 L -0.07216 0.00324 " pathEditMode="relative" rAng="0" ptsTypes="AA">
                                      <p:cBhvr>
                                        <p:cTn id="24" dur="500" spd="-100000" fill="hold"/>
                                        <p:tgtEl>
                                          <p:spTgt spid="72"/>
                                        </p:tgtEl>
                                        <p:attrNameLst>
                                          <p:attrName>ppt_x</p:attrName>
                                          <p:attrName>ppt_y</p:attrName>
                                        </p:attrNameLst>
                                      </p:cBhvr>
                                      <p:rCtr x="-360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a:t>
            </a:r>
            <a:r>
              <a:rPr lang="en-AU" dirty="0" smtClean="0"/>
              <a:t>new in Office Dev?</a:t>
            </a:r>
            <a:endParaRPr lang="en-AU" dirty="0"/>
          </a:p>
        </p:txBody>
      </p:sp>
      <p:sp>
        <p:nvSpPr>
          <p:cNvPr id="3" name="Content Placeholder 2"/>
          <p:cNvSpPr>
            <a:spLocks noGrp="1"/>
          </p:cNvSpPr>
          <p:nvPr>
            <p:ph idx="1"/>
          </p:nvPr>
        </p:nvSpPr>
        <p:spPr/>
        <p:txBody>
          <a:bodyPr/>
          <a:lstStyle/>
          <a:p>
            <a:r>
              <a:rPr lang="en-AU" dirty="0"/>
              <a:t>New Tools</a:t>
            </a:r>
          </a:p>
          <a:p>
            <a:r>
              <a:rPr lang="en-AU" dirty="0" smtClean="0"/>
              <a:t>New APIs</a:t>
            </a:r>
          </a:p>
          <a:p>
            <a:r>
              <a:rPr lang="en-AU" dirty="0" smtClean="0"/>
              <a:t>New Auth</a:t>
            </a:r>
          </a:p>
          <a:p>
            <a:endParaRPr lang="en-AU" dirty="0"/>
          </a:p>
        </p:txBody>
      </p:sp>
    </p:spTree>
    <p:extLst>
      <p:ext uri="{BB962C8B-B14F-4D97-AF65-F5344CB8AC3E}">
        <p14:creationId xmlns:p14="http://schemas.microsoft.com/office/powerpoint/2010/main" val="22825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JS or CS</a:t>
            </a:r>
            <a:endParaRPr lang="en-AU" dirty="0"/>
          </a:p>
        </p:txBody>
      </p:sp>
      <p:sp>
        <p:nvSpPr>
          <p:cNvPr id="3" name="Content Placeholder 2"/>
          <p:cNvSpPr>
            <a:spLocks noGrp="1"/>
          </p:cNvSpPr>
          <p:nvPr>
            <p:ph idx="1"/>
          </p:nvPr>
        </p:nvSpPr>
        <p:spPr/>
        <p:txBody>
          <a:bodyPr/>
          <a:lstStyle/>
          <a:p>
            <a:r>
              <a:rPr lang="en-AU" dirty="0" err="1" smtClean="0"/>
              <a:t>Javascript</a:t>
            </a:r>
            <a:r>
              <a:rPr lang="en-AU" dirty="0" smtClean="0"/>
              <a:t> or C#</a:t>
            </a:r>
          </a:p>
          <a:p>
            <a:r>
              <a:rPr lang="en-AU" dirty="0"/>
              <a:t>Visual Studio Code </a:t>
            </a:r>
            <a:r>
              <a:rPr lang="en-AU" dirty="0" smtClean="0"/>
              <a:t>or Visual Studio .NET</a:t>
            </a:r>
            <a:endParaRPr lang="en-AU" dirty="0"/>
          </a:p>
        </p:txBody>
      </p:sp>
    </p:spTree>
    <p:extLst>
      <p:ext uri="{BB962C8B-B14F-4D97-AF65-F5344CB8AC3E}">
        <p14:creationId xmlns:p14="http://schemas.microsoft.com/office/powerpoint/2010/main" val="383985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Microsoft Graph</a:t>
            </a:r>
            <a:endParaRPr lang="en-AU" dirty="0"/>
          </a:p>
        </p:txBody>
      </p:sp>
      <p:sp>
        <p:nvSpPr>
          <p:cNvPr id="3" name="Content Placeholder 2"/>
          <p:cNvSpPr>
            <a:spLocks noGrp="1"/>
          </p:cNvSpPr>
          <p:nvPr>
            <p:ph idx="1"/>
          </p:nvPr>
        </p:nvSpPr>
        <p:spPr/>
        <p:txBody>
          <a:bodyPr/>
          <a:lstStyle/>
          <a:p>
            <a:r>
              <a:rPr lang="en-AU" dirty="0" smtClean="0"/>
              <a:t>graph.microsoft.com (end points /beta, /v1)</a:t>
            </a:r>
          </a:p>
          <a:p>
            <a:r>
              <a:rPr lang="en-AU" dirty="0" smtClean="0"/>
              <a:t>graph.microsoft.io (documentation)</a:t>
            </a:r>
          </a:p>
          <a:p>
            <a:r>
              <a:rPr lang="en-AU" dirty="0">
                <a:hlinkClick r:id="rId2"/>
              </a:rPr>
              <a:t>https://graphexplorer2.azurewebsites.net</a:t>
            </a:r>
            <a:r>
              <a:rPr lang="en-AU" dirty="0" smtClean="0">
                <a:hlinkClick r:id="rId2"/>
              </a:rPr>
              <a:t>/</a:t>
            </a:r>
            <a:r>
              <a:rPr lang="en-AU" dirty="0" smtClean="0"/>
              <a:t> </a:t>
            </a:r>
          </a:p>
          <a:p>
            <a:r>
              <a:rPr lang="en-AU" dirty="0" smtClean="0">
                <a:hlinkClick r:id="rId3"/>
              </a:rPr>
              <a:t>https://graph.microsoft.io/en-us/changelog</a:t>
            </a:r>
            <a:r>
              <a:rPr lang="en-AU" dirty="0" smtClean="0"/>
              <a:t> </a:t>
            </a:r>
          </a:p>
          <a:p>
            <a:r>
              <a:rPr lang="en-AU" dirty="0" smtClean="0">
                <a:hlinkClick r:id="rId4"/>
              </a:rPr>
              <a:t>http://dev.office.com/blogs/Microsoft-Graph-WebHooks-Update-January-2016</a:t>
            </a:r>
            <a:r>
              <a:rPr lang="en-AU" dirty="0" smtClean="0"/>
              <a:t> </a:t>
            </a:r>
          </a:p>
          <a:p>
            <a:endParaRPr lang="en-AU" dirty="0"/>
          </a:p>
        </p:txBody>
      </p:sp>
    </p:spTree>
    <p:extLst>
      <p:ext uri="{BB962C8B-B14F-4D97-AF65-F5344CB8AC3E}">
        <p14:creationId xmlns:p14="http://schemas.microsoft.com/office/powerpoint/2010/main" val="317674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334792" y="3649941"/>
            <a:ext cx="1691203" cy="500716"/>
            <a:chOff x="4975802" y="2787349"/>
            <a:chExt cx="1760415" cy="521208"/>
          </a:xfrm>
          <a:solidFill>
            <a:srgbClr val="0072C6"/>
          </a:solidFill>
        </p:grpSpPr>
        <p:sp>
          <p:nvSpPr>
            <p:cNvPr id="16" name="Rectangle 15"/>
            <p:cNvSpPr/>
            <p:nvPr/>
          </p:nvSpPr>
          <p:spPr bwMode="auto">
            <a:xfrm>
              <a:off x="4975802"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Calendar</a:t>
              </a:r>
            </a:p>
          </p:txBody>
        </p:sp>
        <p:sp>
          <p:nvSpPr>
            <p:cNvPr id="17" name="Freeform 109"/>
            <p:cNvSpPr>
              <a:spLocks noChangeAspect="1" noEditPoints="1"/>
            </p:cNvSpPr>
            <p:nvPr/>
          </p:nvSpPr>
          <p:spPr bwMode="auto">
            <a:xfrm>
              <a:off x="6295601" y="2926498"/>
              <a:ext cx="314819" cy="255643"/>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45" tIns="43921" rIns="87845" bIns="43921" numCol="1" anchor="t" anchorCtr="0" compatLnSpc="1">
              <a:prstTxWarp prst="textNoShape">
                <a:avLst/>
              </a:prstTxWarp>
            </a:bodyPr>
            <a:lstStyle/>
            <a:p>
              <a:pPr defTabSz="878344"/>
              <a:endParaRPr lang="en-US" sz="1729" dirty="0">
                <a:solidFill>
                  <a:srgbClr val="FFFFFF"/>
                </a:solidFill>
              </a:endParaRPr>
            </a:p>
          </p:txBody>
        </p:sp>
      </p:grpSp>
      <p:sp>
        <p:nvSpPr>
          <p:cNvPr id="2" name="Title 1"/>
          <p:cNvSpPr>
            <a:spLocks noGrp="1"/>
          </p:cNvSpPr>
          <p:nvPr>
            <p:ph type="title"/>
          </p:nvPr>
        </p:nvSpPr>
        <p:spPr/>
        <p:txBody>
          <a:bodyPr/>
          <a:lstStyle/>
          <a:p>
            <a:r>
              <a:rPr lang="en-US" dirty="0"/>
              <a:t>Robust Microsoft Graph APIs</a:t>
            </a:r>
          </a:p>
        </p:txBody>
      </p:sp>
      <p:sp>
        <p:nvSpPr>
          <p:cNvPr id="52" name="Footer Placeholder 5"/>
          <p:cNvSpPr>
            <a:spLocks noGrp="1"/>
          </p:cNvSpPr>
          <p:nvPr>
            <p:ph type="ftr" sz="quarter" idx="3"/>
          </p:nvPr>
        </p:nvSpPr>
        <p:spPr>
          <a:xfrm>
            <a:off x="7807924" y="289955"/>
            <a:ext cx="4221456" cy="364173"/>
          </a:xfrm>
          <a:prstGeom prst="rect">
            <a:avLst/>
          </a:prstGeom>
        </p:spPr>
        <p:txBody>
          <a:bodyPr vert="horz" lIns="89642" tIns="44821" rIns="179285" bIns="44821" rtlCol="0" anchor="ctr"/>
          <a:lstStyle/>
          <a:p>
            <a:pPr algn="r">
              <a:lnSpc>
                <a:spcPct val="90000"/>
              </a:lnSpc>
            </a:pPr>
            <a:r>
              <a:rPr lang="en-US" b="1" dirty="0">
                <a:solidFill>
                  <a:schemeClr val="accent6"/>
                </a:solidFill>
              </a:rPr>
              <a:t>2 </a:t>
            </a:r>
            <a:r>
              <a:rPr lang="en-US" dirty="0"/>
              <a:t>Connect </a:t>
            </a:r>
            <a:r>
              <a:rPr lang="en-US" dirty="0">
                <a:gradFill>
                  <a:gsLst>
                    <a:gs pos="8367">
                      <a:schemeClr val="tx1"/>
                    </a:gs>
                    <a:gs pos="31000">
                      <a:schemeClr val="tx1"/>
                    </a:gs>
                  </a:gsLst>
                  <a:lin ang="5400000" scaled="0"/>
                </a:gradFill>
              </a:rPr>
              <a:t>with Microsoft Graph APIs</a:t>
            </a:r>
          </a:p>
        </p:txBody>
      </p:sp>
      <p:sp>
        <p:nvSpPr>
          <p:cNvPr id="4" name="Rectangle 3"/>
          <p:cNvSpPr/>
          <p:nvPr/>
        </p:nvSpPr>
        <p:spPr bwMode="auto">
          <a:xfrm>
            <a:off x="177994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Office Graph</a:t>
            </a:r>
          </a:p>
        </p:txBody>
      </p:sp>
      <p:sp>
        <p:nvSpPr>
          <p:cNvPr id="5" name="TextBox 4"/>
          <p:cNvSpPr txBox="1"/>
          <p:nvPr/>
        </p:nvSpPr>
        <p:spPr>
          <a:xfrm>
            <a:off x="2892935" y="2835967"/>
            <a:ext cx="6485884" cy="609597"/>
          </a:xfrm>
          <a:prstGeom prst="rect">
            <a:avLst/>
          </a:prstGeom>
          <a:noFill/>
        </p:spPr>
        <p:txBody>
          <a:bodyPr wrap="square" lIns="175690" tIns="140552" rIns="175690" bIns="140552" rtlCol="0">
            <a:spAutoFit/>
          </a:bodyPr>
          <a:lstStyle/>
          <a:p>
            <a:pPr algn="ctr" defTabSz="895999">
              <a:lnSpc>
                <a:spcPct val="90000"/>
              </a:lnSpc>
              <a:spcAft>
                <a:spcPts val="575"/>
              </a:spcAft>
            </a:pPr>
            <a:r>
              <a:rPr lang="en-US" sz="2306" dirty="0"/>
              <a:t>https://graph.microsoft.com</a:t>
            </a:r>
          </a:p>
        </p:txBody>
      </p:sp>
      <p:grpSp>
        <p:nvGrpSpPr>
          <p:cNvPr id="6" name="Group 5"/>
          <p:cNvGrpSpPr/>
          <p:nvPr/>
        </p:nvGrpSpPr>
        <p:grpSpPr>
          <a:xfrm>
            <a:off x="8908866" y="3647742"/>
            <a:ext cx="1691203" cy="500716"/>
            <a:chOff x="8944087" y="2711730"/>
            <a:chExt cx="1760415" cy="521208"/>
          </a:xfrm>
          <a:solidFill>
            <a:srgbClr val="0072C6"/>
          </a:solidFill>
        </p:grpSpPr>
        <p:sp>
          <p:nvSpPr>
            <p:cNvPr id="7" name="Rectangle 6"/>
            <p:cNvSpPr/>
            <p:nvPr/>
          </p:nvSpPr>
          <p:spPr bwMode="auto">
            <a:xfrm>
              <a:off x="8944087" y="2711730"/>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Search</a:t>
              </a:r>
            </a:p>
          </p:txBody>
        </p:sp>
        <p:sp>
          <p:nvSpPr>
            <p:cNvPr id="8" name="Freeform 232"/>
            <p:cNvSpPr>
              <a:spLocks noChangeAspect="1" noEditPoints="1"/>
            </p:cNvSpPr>
            <p:nvPr/>
          </p:nvSpPr>
          <p:spPr bwMode="auto">
            <a:xfrm>
              <a:off x="10247616" y="2863329"/>
              <a:ext cx="249749" cy="239147"/>
            </a:xfrm>
            <a:custGeom>
              <a:avLst/>
              <a:gdLst>
                <a:gd name="T0" fmla="*/ 33 w 90"/>
                <a:gd name="T1" fmla="*/ 12 h 86"/>
                <a:gd name="T2" fmla="*/ 54 w 90"/>
                <a:gd name="T3" fmla="*/ 33 h 86"/>
                <a:gd name="T4" fmla="*/ 33 w 90"/>
                <a:gd name="T5" fmla="*/ 54 h 86"/>
                <a:gd name="T6" fmla="*/ 13 w 90"/>
                <a:gd name="T7" fmla="*/ 33 h 86"/>
                <a:gd name="T8" fmla="*/ 33 w 90"/>
                <a:gd name="T9" fmla="*/ 12 h 86"/>
                <a:gd name="T10" fmla="*/ 33 w 90"/>
                <a:gd name="T11" fmla="*/ 0 h 86"/>
                <a:gd name="T12" fmla="*/ 0 w 90"/>
                <a:gd name="T13" fmla="*/ 33 h 86"/>
                <a:gd name="T14" fmla="*/ 33 w 90"/>
                <a:gd name="T15" fmla="*/ 66 h 86"/>
                <a:gd name="T16" fmla="*/ 55 w 90"/>
                <a:gd name="T17" fmla="*/ 58 h 86"/>
                <a:gd name="T18" fmla="*/ 80 w 90"/>
                <a:gd name="T19" fmla="*/ 84 h 86"/>
                <a:gd name="T20" fmla="*/ 88 w 90"/>
                <a:gd name="T21" fmla="*/ 84 h 86"/>
                <a:gd name="T22" fmla="*/ 88 w 90"/>
                <a:gd name="T23" fmla="*/ 84 h 86"/>
                <a:gd name="T24" fmla="*/ 88 w 90"/>
                <a:gd name="T25" fmla="*/ 76 h 86"/>
                <a:gd name="T26" fmla="*/ 61 w 90"/>
                <a:gd name="T27" fmla="*/ 50 h 86"/>
                <a:gd name="T28" fmla="*/ 66 w 90"/>
                <a:gd name="T29" fmla="*/ 33 h 86"/>
                <a:gd name="T30" fmla="*/ 33 w 9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6">
                  <a:moveTo>
                    <a:pt x="33" y="12"/>
                  </a:moveTo>
                  <a:cubicBezTo>
                    <a:pt x="44" y="12"/>
                    <a:pt x="54" y="22"/>
                    <a:pt x="54" y="33"/>
                  </a:cubicBezTo>
                  <a:cubicBezTo>
                    <a:pt x="54" y="44"/>
                    <a:pt x="44" y="54"/>
                    <a:pt x="33" y="54"/>
                  </a:cubicBezTo>
                  <a:cubicBezTo>
                    <a:pt x="22" y="54"/>
                    <a:pt x="13" y="44"/>
                    <a:pt x="13" y="33"/>
                  </a:cubicBezTo>
                  <a:cubicBezTo>
                    <a:pt x="13" y="22"/>
                    <a:pt x="22" y="12"/>
                    <a:pt x="33" y="12"/>
                  </a:cubicBezTo>
                  <a:close/>
                  <a:moveTo>
                    <a:pt x="33" y="0"/>
                  </a:moveTo>
                  <a:cubicBezTo>
                    <a:pt x="15" y="0"/>
                    <a:pt x="0" y="15"/>
                    <a:pt x="0" y="33"/>
                  </a:cubicBezTo>
                  <a:cubicBezTo>
                    <a:pt x="0" y="51"/>
                    <a:pt x="15" y="66"/>
                    <a:pt x="33" y="66"/>
                  </a:cubicBezTo>
                  <a:cubicBezTo>
                    <a:pt x="41" y="66"/>
                    <a:pt x="49" y="63"/>
                    <a:pt x="55" y="58"/>
                  </a:cubicBezTo>
                  <a:cubicBezTo>
                    <a:pt x="80" y="84"/>
                    <a:pt x="80" y="84"/>
                    <a:pt x="80" y="84"/>
                  </a:cubicBezTo>
                  <a:cubicBezTo>
                    <a:pt x="82" y="86"/>
                    <a:pt x="86" y="86"/>
                    <a:pt x="88" y="84"/>
                  </a:cubicBezTo>
                  <a:cubicBezTo>
                    <a:pt x="88" y="84"/>
                    <a:pt x="88" y="84"/>
                    <a:pt x="88" y="84"/>
                  </a:cubicBezTo>
                  <a:cubicBezTo>
                    <a:pt x="90" y="82"/>
                    <a:pt x="90" y="78"/>
                    <a:pt x="88" y="76"/>
                  </a:cubicBezTo>
                  <a:cubicBezTo>
                    <a:pt x="61" y="50"/>
                    <a:pt x="61" y="50"/>
                    <a:pt x="61" y="50"/>
                  </a:cubicBezTo>
                  <a:cubicBezTo>
                    <a:pt x="65" y="45"/>
                    <a:pt x="66" y="39"/>
                    <a:pt x="66" y="33"/>
                  </a:cubicBezTo>
                  <a:cubicBezTo>
                    <a:pt x="66" y="15"/>
                    <a:pt x="51" y="0"/>
                    <a:pt x="33"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9" name="Group 8"/>
          <p:cNvGrpSpPr/>
          <p:nvPr/>
        </p:nvGrpSpPr>
        <p:grpSpPr>
          <a:xfrm>
            <a:off x="8899320" y="4269393"/>
            <a:ext cx="1691203" cy="500716"/>
            <a:chOff x="9102738" y="3669845"/>
            <a:chExt cx="1760415" cy="521208"/>
          </a:xfrm>
          <a:solidFill>
            <a:srgbClr val="0072C6"/>
          </a:solidFill>
        </p:grpSpPr>
        <p:sp>
          <p:nvSpPr>
            <p:cNvPr id="10" name="Rectangle 9"/>
            <p:cNvSpPr/>
            <p:nvPr/>
          </p:nvSpPr>
          <p:spPr bwMode="auto">
            <a:xfrm>
              <a:off x="9102738" y="3669845"/>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Social</a:t>
              </a:r>
            </a:p>
          </p:txBody>
        </p:sp>
        <p:sp>
          <p:nvSpPr>
            <p:cNvPr id="11" name="Freeform 212"/>
            <p:cNvSpPr>
              <a:spLocks noChangeAspect="1" noEditPoints="1"/>
            </p:cNvSpPr>
            <p:nvPr/>
          </p:nvSpPr>
          <p:spPr bwMode="auto">
            <a:xfrm>
              <a:off x="10398588" y="3832743"/>
              <a:ext cx="293742" cy="235586"/>
            </a:xfrm>
            <a:custGeom>
              <a:avLst/>
              <a:gdLst>
                <a:gd name="T0" fmla="*/ 46 w 126"/>
                <a:gd name="T1" fmla="*/ 20 h 101"/>
                <a:gd name="T2" fmla="*/ 92 w 126"/>
                <a:gd name="T3" fmla="*/ 55 h 101"/>
                <a:gd name="T4" fmla="*/ 46 w 126"/>
                <a:gd name="T5" fmla="*/ 90 h 101"/>
                <a:gd name="T6" fmla="*/ 33 w 126"/>
                <a:gd name="T7" fmla="*/ 88 h 101"/>
                <a:gd name="T8" fmla="*/ 9 w 126"/>
                <a:gd name="T9" fmla="*/ 98 h 101"/>
                <a:gd name="T10" fmla="*/ 22 w 126"/>
                <a:gd name="T11" fmla="*/ 85 h 101"/>
                <a:gd name="T12" fmla="*/ 0 w 126"/>
                <a:gd name="T13" fmla="*/ 55 h 101"/>
                <a:gd name="T14" fmla="*/ 46 w 126"/>
                <a:gd name="T15" fmla="*/ 20 h 101"/>
                <a:gd name="T16" fmla="*/ 80 w 126"/>
                <a:gd name="T17" fmla="*/ 0 h 101"/>
                <a:gd name="T18" fmla="*/ 41 w 126"/>
                <a:gd name="T19" fmla="*/ 15 h 101"/>
                <a:gd name="T20" fmla="*/ 93 w 126"/>
                <a:gd name="T21" fmla="*/ 69 h 101"/>
                <a:gd name="T22" fmla="*/ 117 w 126"/>
                <a:gd name="T23" fmla="*/ 79 h 101"/>
                <a:gd name="T24" fmla="*/ 103 w 126"/>
                <a:gd name="T25" fmla="*/ 65 h 101"/>
                <a:gd name="T26" fmla="*/ 126 w 126"/>
                <a:gd name="T27" fmla="*/ 35 h 101"/>
                <a:gd name="T28" fmla="*/ 80 w 126"/>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01">
                  <a:moveTo>
                    <a:pt x="46" y="20"/>
                  </a:moveTo>
                  <a:cubicBezTo>
                    <a:pt x="72" y="20"/>
                    <a:pt x="92" y="35"/>
                    <a:pt x="92" y="55"/>
                  </a:cubicBezTo>
                  <a:cubicBezTo>
                    <a:pt x="92" y="74"/>
                    <a:pt x="72" y="90"/>
                    <a:pt x="46" y="90"/>
                  </a:cubicBezTo>
                  <a:cubicBezTo>
                    <a:pt x="42" y="90"/>
                    <a:pt x="37" y="89"/>
                    <a:pt x="33" y="88"/>
                  </a:cubicBezTo>
                  <a:cubicBezTo>
                    <a:pt x="28" y="98"/>
                    <a:pt x="18" y="101"/>
                    <a:pt x="9" y="98"/>
                  </a:cubicBezTo>
                  <a:cubicBezTo>
                    <a:pt x="14" y="94"/>
                    <a:pt x="19" y="89"/>
                    <a:pt x="22" y="85"/>
                  </a:cubicBezTo>
                  <a:cubicBezTo>
                    <a:pt x="9" y="79"/>
                    <a:pt x="0" y="68"/>
                    <a:pt x="0" y="55"/>
                  </a:cubicBezTo>
                  <a:cubicBezTo>
                    <a:pt x="0" y="35"/>
                    <a:pt x="21" y="20"/>
                    <a:pt x="46" y="20"/>
                  </a:cubicBezTo>
                  <a:close/>
                  <a:moveTo>
                    <a:pt x="80" y="0"/>
                  </a:moveTo>
                  <a:cubicBezTo>
                    <a:pt x="64" y="0"/>
                    <a:pt x="50" y="6"/>
                    <a:pt x="41" y="15"/>
                  </a:cubicBezTo>
                  <a:cubicBezTo>
                    <a:pt x="62" y="10"/>
                    <a:pt x="112" y="32"/>
                    <a:pt x="93" y="69"/>
                  </a:cubicBezTo>
                  <a:cubicBezTo>
                    <a:pt x="99" y="79"/>
                    <a:pt x="108" y="81"/>
                    <a:pt x="117" y="79"/>
                  </a:cubicBezTo>
                  <a:cubicBezTo>
                    <a:pt x="111" y="74"/>
                    <a:pt x="107" y="70"/>
                    <a:pt x="103" y="65"/>
                  </a:cubicBezTo>
                  <a:cubicBezTo>
                    <a:pt x="117" y="59"/>
                    <a:pt x="126" y="48"/>
                    <a:pt x="126" y="35"/>
                  </a:cubicBezTo>
                  <a:cubicBezTo>
                    <a:pt x="126" y="16"/>
                    <a:pt x="105" y="0"/>
                    <a:pt x="80" y="0"/>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2" name="Group 11"/>
          <p:cNvGrpSpPr/>
          <p:nvPr/>
        </p:nvGrpSpPr>
        <p:grpSpPr>
          <a:xfrm>
            <a:off x="3547648" y="3647742"/>
            <a:ext cx="1691203" cy="500716"/>
            <a:chOff x="2867799" y="2762517"/>
            <a:chExt cx="1760415" cy="521208"/>
          </a:xfrm>
          <a:solidFill>
            <a:srgbClr val="0072C6"/>
          </a:solidFill>
        </p:grpSpPr>
        <p:sp>
          <p:nvSpPr>
            <p:cNvPr id="13" name="Rectangle 12"/>
            <p:cNvSpPr/>
            <p:nvPr/>
          </p:nvSpPr>
          <p:spPr bwMode="auto">
            <a:xfrm>
              <a:off x="2867799"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Mail</a:t>
              </a:r>
            </a:p>
          </p:txBody>
        </p:sp>
        <p:sp>
          <p:nvSpPr>
            <p:cNvPr id="14" name="Freeform 18"/>
            <p:cNvSpPr>
              <a:spLocks noChangeAspect="1" noEditPoints="1"/>
            </p:cNvSpPr>
            <p:nvPr/>
          </p:nvSpPr>
          <p:spPr bwMode="auto">
            <a:xfrm>
              <a:off x="4198336" y="2933167"/>
              <a:ext cx="300859" cy="202406"/>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18" name="Group 17"/>
          <p:cNvGrpSpPr/>
          <p:nvPr/>
        </p:nvGrpSpPr>
        <p:grpSpPr>
          <a:xfrm>
            <a:off x="7140851" y="3647742"/>
            <a:ext cx="1691203" cy="500716"/>
            <a:chOff x="7083805" y="2787349"/>
            <a:chExt cx="1760415" cy="521208"/>
          </a:xfrm>
          <a:solidFill>
            <a:srgbClr val="0072C6"/>
          </a:solidFill>
        </p:grpSpPr>
        <p:sp>
          <p:nvSpPr>
            <p:cNvPr id="19" name="Rectangle 18"/>
            <p:cNvSpPr/>
            <p:nvPr/>
          </p:nvSpPr>
          <p:spPr bwMode="auto">
            <a:xfrm>
              <a:off x="7083805" y="2787349"/>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People</a:t>
              </a:r>
            </a:p>
          </p:txBody>
        </p:sp>
        <p:sp>
          <p:nvSpPr>
            <p:cNvPr id="20" name="Freeform 5"/>
            <p:cNvSpPr>
              <a:spLocks noChangeAspect="1" noEditPoints="1"/>
            </p:cNvSpPr>
            <p:nvPr/>
          </p:nvSpPr>
          <p:spPr bwMode="auto">
            <a:xfrm>
              <a:off x="8429000" y="2941433"/>
              <a:ext cx="297821" cy="253214"/>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grpSp>
        <p:nvGrpSpPr>
          <p:cNvPr id="21" name="Group 20"/>
          <p:cNvGrpSpPr/>
          <p:nvPr/>
        </p:nvGrpSpPr>
        <p:grpSpPr>
          <a:xfrm>
            <a:off x="1760506" y="3647742"/>
            <a:ext cx="1691203" cy="500716"/>
            <a:chOff x="753803" y="2762517"/>
            <a:chExt cx="1760415" cy="521208"/>
          </a:xfrm>
          <a:solidFill>
            <a:srgbClr val="0072C6"/>
          </a:solidFill>
        </p:grpSpPr>
        <p:sp>
          <p:nvSpPr>
            <p:cNvPr id="22" name="Rectangle 21"/>
            <p:cNvSpPr/>
            <p:nvPr/>
          </p:nvSpPr>
          <p:spPr bwMode="auto">
            <a:xfrm>
              <a:off x="753803" y="2762517"/>
              <a:ext cx="1760415" cy="52120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Documents</a:t>
              </a:r>
            </a:p>
          </p:txBody>
        </p:sp>
        <p:sp>
          <p:nvSpPr>
            <p:cNvPr id="23" name="Freeform 5"/>
            <p:cNvSpPr>
              <a:spLocks noChangeAspect="1" noEditPoints="1"/>
            </p:cNvSpPr>
            <p:nvPr/>
          </p:nvSpPr>
          <p:spPr bwMode="auto">
            <a:xfrm>
              <a:off x="2181812" y="2898795"/>
              <a:ext cx="225136" cy="288826"/>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grpSp>
      <p:sp>
        <p:nvSpPr>
          <p:cNvPr id="24" name="Rectangle 23"/>
          <p:cNvSpPr/>
          <p:nvPr/>
        </p:nvSpPr>
        <p:spPr bwMode="auto">
          <a:xfrm>
            <a:off x="456216"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Designed for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openness </a:t>
            </a:r>
            <a:r>
              <a:rPr lang="en-US" sz="1729" dirty="0">
                <a:solidFill>
                  <a:schemeClr val="bg1"/>
                </a:solidFill>
                <a:cs typeface="Segoe UI Semilight" panose="020B0402040204020203" pitchFamily="34" charset="0"/>
              </a:rPr>
              <a:t>and</a:t>
            </a:r>
            <a:r>
              <a:rPr lang="en-US" sz="1729" b="1" dirty="0">
                <a:solidFill>
                  <a:schemeClr val="bg1"/>
                </a:solidFill>
                <a:cs typeface="Segoe UI Semilight" panose="020B0402040204020203" pitchFamily="34" charset="0"/>
              </a:rPr>
              <a:t> </a:t>
            </a:r>
            <a:br>
              <a:rPr lang="en-US" sz="1729" b="1"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flexibility</a:t>
            </a:r>
          </a:p>
        </p:txBody>
      </p:sp>
      <p:sp>
        <p:nvSpPr>
          <p:cNvPr id="25" name="Rectangle 24"/>
          <p:cNvSpPr/>
          <p:nvPr/>
        </p:nvSpPr>
        <p:spPr bwMode="auto">
          <a:xfrm>
            <a:off x="4207244" y="1379416"/>
            <a:ext cx="3698272"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Enabling a </a:t>
            </a:r>
            <a:br>
              <a:rPr lang="en-US" sz="1729" dirty="0">
                <a:solidFill>
                  <a:schemeClr val="bg1"/>
                </a:solidFill>
                <a:cs typeface="Segoe UI Semilight" panose="020B0402040204020203" pitchFamily="34" charset="0"/>
              </a:rPr>
            </a:br>
            <a:r>
              <a:rPr lang="en-US" sz="1729" b="1" dirty="0">
                <a:solidFill>
                  <a:schemeClr val="bg1"/>
                </a:solidFill>
                <a:cs typeface="Segoe UI Semibold" panose="020B0702040204020203" pitchFamily="34" charset="0"/>
              </a:rPr>
              <a:t>consistent</a:t>
            </a:r>
            <a:r>
              <a:rPr lang="en-US" sz="1729" dirty="0">
                <a:solidFill>
                  <a:schemeClr val="bg1"/>
                </a:solidFill>
                <a:cs typeface="Segoe UI Semilight" panose="020B0402040204020203" pitchFamily="34" charset="0"/>
              </a:rPr>
              <a: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development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platform</a:t>
            </a:r>
          </a:p>
        </p:txBody>
      </p:sp>
      <p:sp>
        <p:nvSpPr>
          <p:cNvPr id="26" name="Rectangle 25"/>
          <p:cNvSpPr/>
          <p:nvPr/>
        </p:nvSpPr>
        <p:spPr bwMode="auto">
          <a:xfrm>
            <a:off x="7958269" y="1379416"/>
            <a:ext cx="3742195" cy="1229829"/>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5690"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Powering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a world </a:t>
            </a:r>
            <a:br>
              <a:rPr lang="en-US" sz="1729" dirty="0">
                <a:solidFill>
                  <a:schemeClr val="bg1"/>
                </a:solidFill>
                <a:cs typeface="Segoe UI Semilight" panose="020B0402040204020203" pitchFamily="34" charset="0"/>
              </a:rPr>
            </a:br>
            <a:r>
              <a:rPr lang="en-US" sz="1729" dirty="0">
                <a:solidFill>
                  <a:schemeClr val="bg1"/>
                </a:solidFill>
                <a:cs typeface="Segoe UI Semilight" panose="020B0402040204020203" pitchFamily="34" charset="0"/>
              </a:rPr>
              <a:t>of </a:t>
            </a:r>
            <a:r>
              <a:rPr lang="en-US" sz="1729" b="1" dirty="0">
                <a:solidFill>
                  <a:schemeClr val="bg1"/>
                </a:solidFill>
                <a:cs typeface="Segoe UI Semibold" panose="020B0702040204020203" pitchFamily="34" charset="0"/>
              </a:rPr>
              <a:t>devices</a:t>
            </a:r>
          </a:p>
        </p:txBody>
      </p:sp>
      <p:sp>
        <p:nvSpPr>
          <p:cNvPr id="27" name="Freeform 5"/>
          <p:cNvSpPr>
            <a:spLocks noChangeAspect="1" noEditPoints="1"/>
          </p:cNvSpPr>
          <p:nvPr/>
        </p:nvSpPr>
        <p:spPr bwMode="auto">
          <a:xfrm>
            <a:off x="2725323" y="1656143"/>
            <a:ext cx="981559" cy="627577"/>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28" name="Arc 27"/>
          <p:cNvSpPr/>
          <p:nvPr/>
        </p:nvSpPr>
        <p:spPr>
          <a:xfrm rot="20676240">
            <a:off x="6863195" y="196716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grpSp>
        <p:nvGrpSpPr>
          <p:cNvPr id="29" name="Group 28"/>
          <p:cNvGrpSpPr>
            <a:grpSpLocks noChangeAspect="1"/>
          </p:cNvGrpSpPr>
          <p:nvPr/>
        </p:nvGrpSpPr>
        <p:grpSpPr>
          <a:xfrm>
            <a:off x="10130360" y="1701426"/>
            <a:ext cx="996606" cy="605664"/>
            <a:chOff x="3742936" y="4845974"/>
            <a:chExt cx="1597183" cy="970652"/>
          </a:xfrm>
          <a:solidFill>
            <a:srgbClr val="515151"/>
          </a:solidFill>
        </p:grpSpPr>
        <p:sp>
          <p:nvSpPr>
            <p:cNvPr id="30" name="Freeform 29"/>
            <p:cNvSpPr>
              <a:spLocks noEditPoints="1"/>
            </p:cNvSpPr>
            <p:nvPr/>
          </p:nvSpPr>
          <p:spPr bwMode="black">
            <a:xfrm>
              <a:off x="4939193" y="5008123"/>
              <a:ext cx="400926" cy="80850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1" name="Freeform 88"/>
            <p:cNvSpPr>
              <a:spLocks noEditPoints="1"/>
            </p:cNvSpPr>
            <p:nvPr/>
          </p:nvSpPr>
          <p:spPr bwMode="black">
            <a:xfrm>
              <a:off x="3742936" y="4845974"/>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2" name="Freeform 5"/>
          <p:cNvSpPr>
            <a:spLocks noChangeAspect="1" noEditPoints="1"/>
          </p:cNvSpPr>
          <p:nvPr/>
        </p:nvSpPr>
        <p:spPr bwMode="auto">
          <a:xfrm>
            <a:off x="11278235" y="1869154"/>
            <a:ext cx="227791" cy="437935"/>
          </a:xfrm>
          <a:custGeom>
            <a:avLst/>
            <a:gdLst>
              <a:gd name="T0" fmla="*/ 0 w 822"/>
              <a:gd name="T1" fmla="*/ 32 h 1583"/>
              <a:gd name="T2" fmla="*/ 822 w 822"/>
              <a:gd name="T3" fmla="*/ 1551 h 1583"/>
              <a:gd name="T4" fmla="*/ 16 w 822"/>
              <a:gd name="T5" fmla="*/ 1551 h 1583"/>
              <a:gd name="T6" fmla="*/ 806 w 822"/>
              <a:gd name="T7" fmla="*/ 32 h 1583"/>
              <a:gd name="T8" fmla="*/ 419 w 822"/>
              <a:gd name="T9" fmla="*/ 311 h 1583"/>
              <a:gd name="T10" fmla="*/ 574 w 822"/>
              <a:gd name="T11" fmla="*/ 447 h 1583"/>
              <a:gd name="T12" fmla="*/ 574 w 822"/>
              <a:gd name="T13" fmla="*/ 447 h 1583"/>
              <a:gd name="T14" fmla="*/ 403 w 822"/>
              <a:gd name="T15" fmla="*/ 447 h 1583"/>
              <a:gd name="T16" fmla="*/ 419 w 822"/>
              <a:gd name="T17" fmla="*/ 773 h 1583"/>
              <a:gd name="T18" fmla="*/ 112 w 822"/>
              <a:gd name="T19" fmla="*/ 773 h 1583"/>
              <a:gd name="T20" fmla="*/ 403 w 822"/>
              <a:gd name="T21" fmla="*/ 1068 h 1583"/>
              <a:gd name="T22" fmla="*/ 712 w 822"/>
              <a:gd name="T23" fmla="*/ 1068 h 1583"/>
              <a:gd name="T24" fmla="*/ 712 w 822"/>
              <a:gd name="T25" fmla="*/ 1223 h 1583"/>
              <a:gd name="T26" fmla="*/ 574 w 822"/>
              <a:gd name="T27" fmla="*/ 463 h 1583"/>
              <a:gd name="T28" fmla="*/ 574 w 822"/>
              <a:gd name="T29" fmla="*/ 463 h 1583"/>
              <a:gd name="T30" fmla="*/ 264 w 822"/>
              <a:gd name="T31" fmla="*/ 1084 h 1583"/>
              <a:gd name="T32" fmla="*/ 403 w 822"/>
              <a:gd name="T33" fmla="*/ 1349 h 1583"/>
              <a:gd name="T34" fmla="*/ 419 w 822"/>
              <a:gd name="T35" fmla="*/ 1239 h 1583"/>
              <a:gd name="T36" fmla="*/ 574 w 822"/>
              <a:gd name="T37" fmla="*/ 1239 h 1583"/>
              <a:gd name="T38" fmla="*/ 712 w 822"/>
              <a:gd name="T39" fmla="*/ 618 h 1583"/>
              <a:gd name="T40" fmla="*/ 248 w 822"/>
              <a:gd name="T41" fmla="*/ 757 h 1583"/>
              <a:gd name="T42" fmla="*/ 403 w 822"/>
              <a:gd name="T43" fmla="*/ 602 h 1583"/>
              <a:gd name="T44" fmla="*/ 112 w 822"/>
              <a:gd name="T45" fmla="*/ 463 h 1583"/>
              <a:gd name="T46" fmla="*/ 112 w 822"/>
              <a:gd name="T47" fmla="*/ 447 h 1583"/>
              <a:gd name="T48" fmla="*/ 100 w 822"/>
              <a:gd name="T49" fmla="*/ 93 h 1583"/>
              <a:gd name="T50" fmla="*/ 662 w 822"/>
              <a:gd name="T51" fmla="*/ 1447 h 1583"/>
              <a:gd name="T52" fmla="*/ 764 w 822"/>
              <a:gd name="T53" fmla="*/ 33 h 1583"/>
              <a:gd name="T54" fmla="*/ 58 w 822"/>
              <a:gd name="T55" fmla="*/ 1542 h 1583"/>
              <a:gd name="T56" fmla="*/ 764 w 822"/>
              <a:gd name="T57" fmla="*/ 33 h 1583"/>
              <a:gd name="T58" fmla="*/ 572 w 822"/>
              <a:gd name="T59" fmla="*/ 119 h 1583"/>
              <a:gd name="T60" fmla="*/ 100 w 822"/>
              <a:gd name="T61" fmla="*/ 77 h 1583"/>
              <a:gd name="T62" fmla="*/ 100 w 822"/>
              <a:gd name="T63" fmla="*/ 77 h 1583"/>
              <a:gd name="T64" fmla="*/ 158 w 822"/>
              <a:gd name="T65" fmla="*/ 1466 h 1583"/>
              <a:gd name="T66" fmla="*/ 139 w 822"/>
              <a:gd name="T67" fmla="*/ 1452 h 1583"/>
              <a:gd name="T68" fmla="*/ 158 w 822"/>
              <a:gd name="T69" fmla="*/ 1435 h 1583"/>
              <a:gd name="T70" fmla="*/ 176 w 822"/>
              <a:gd name="T71" fmla="*/ 1451 h 1583"/>
              <a:gd name="T72" fmla="*/ 391 w 822"/>
              <a:gd name="T73" fmla="*/ 1452 h 1583"/>
              <a:gd name="T74" fmla="*/ 391 w 822"/>
              <a:gd name="T75" fmla="*/ 1450 h 1583"/>
              <a:gd name="T76" fmla="*/ 434 w 822"/>
              <a:gd name="T77" fmla="*/ 1472 h 1583"/>
              <a:gd name="T78" fmla="*/ 434 w 822"/>
              <a:gd name="T79" fmla="*/ 1472 h 1583"/>
              <a:gd name="T80" fmla="*/ 434 w 822"/>
              <a:gd name="T81" fmla="*/ 1429 h 1583"/>
              <a:gd name="T82" fmla="*/ 655 w 822"/>
              <a:gd name="T83" fmla="*/ 1467 h 1583"/>
              <a:gd name="T84" fmla="*/ 656 w 822"/>
              <a:gd name="T85" fmla="*/ 1455 h 1583"/>
              <a:gd name="T86" fmla="*/ 669 w 822"/>
              <a:gd name="T87" fmla="*/ 1462 h 1583"/>
              <a:gd name="T88" fmla="*/ 744 w 822"/>
              <a:gd name="T89" fmla="*/ 199 h 1583"/>
              <a:gd name="T90" fmla="*/ 557 w 822"/>
              <a:gd name="T91" fmla="*/ 1084 h 1583"/>
              <a:gd name="T92" fmla="*/ 419 w 822"/>
              <a:gd name="T93" fmla="*/ 602 h 1583"/>
              <a:gd name="T94" fmla="*/ 419 w 822"/>
              <a:gd name="T95" fmla="*/ 618 h 1583"/>
              <a:gd name="T96" fmla="*/ 419 w 822"/>
              <a:gd name="T97" fmla="*/ 618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2" h="1583">
                <a:moveTo>
                  <a:pt x="790" y="1583"/>
                </a:moveTo>
                <a:cubicBezTo>
                  <a:pt x="32" y="1583"/>
                  <a:pt x="32" y="1583"/>
                  <a:pt x="32" y="1583"/>
                </a:cubicBezTo>
                <a:cubicBezTo>
                  <a:pt x="14" y="1583"/>
                  <a:pt x="0" y="1569"/>
                  <a:pt x="0" y="1551"/>
                </a:cubicBezTo>
                <a:cubicBezTo>
                  <a:pt x="0" y="32"/>
                  <a:pt x="0" y="32"/>
                  <a:pt x="0" y="32"/>
                </a:cubicBezTo>
                <a:cubicBezTo>
                  <a:pt x="0" y="14"/>
                  <a:pt x="14" y="0"/>
                  <a:pt x="32" y="0"/>
                </a:cubicBezTo>
                <a:cubicBezTo>
                  <a:pt x="790" y="0"/>
                  <a:pt x="790" y="0"/>
                  <a:pt x="790" y="0"/>
                </a:cubicBezTo>
                <a:cubicBezTo>
                  <a:pt x="808" y="0"/>
                  <a:pt x="822" y="14"/>
                  <a:pt x="822" y="32"/>
                </a:cubicBezTo>
                <a:cubicBezTo>
                  <a:pt x="822" y="1551"/>
                  <a:pt x="822" y="1551"/>
                  <a:pt x="822" y="1551"/>
                </a:cubicBezTo>
                <a:cubicBezTo>
                  <a:pt x="822" y="1569"/>
                  <a:pt x="808" y="1583"/>
                  <a:pt x="790" y="1583"/>
                </a:cubicBezTo>
                <a:close/>
                <a:moveTo>
                  <a:pt x="32" y="16"/>
                </a:moveTo>
                <a:cubicBezTo>
                  <a:pt x="23" y="16"/>
                  <a:pt x="16" y="23"/>
                  <a:pt x="16" y="32"/>
                </a:cubicBezTo>
                <a:cubicBezTo>
                  <a:pt x="16" y="1551"/>
                  <a:pt x="16" y="1551"/>
                  <a:pt x="16" y="1551"/>
                </a:cubicBezTo>
                <a:cubicBezTo>
                  <a:pt x="16" y="1560"/>
                  <a:pt x="23" y="1567"/>
                  <a:pt x="32" y="1567"/>
                </a:cubicBezTo>
                <a:cubicBezTo>
                  <a:pt x="790" y="1567"/>
                  <a:pt x="790" y="1567"/>
                  <a:pt x="790" y="1567"/>
                </a:cubicBezTo>
                <a:cubicBezTo>
                  <a:pt x="799" y="1567"/>
                  <a:pt x="806" y="1560"/>
                  <a:pt x="806" y="1551"/>
                </a:cubicBezTo>
                <a:cubicBezTo>
                  <a:pt x="806" y="32"/>
                  <a:pt x="806" y="32"/>
                  <a:pt x="806" y="32"/>
                </a:cubicBezTo>
                <a:cubicBezTo>
                  <a:pt x="806" y="23"/>
                  <a:pt x="799" y="16"/>
                  <a:pt x="790" y="16"/>
                </a:cubicBezTo>
                <a:lnTo>
                  <a:pt x="32" y="16"/>
                </a:lnTo>
                <a:close/>
                <a:moveTo>
                  <a:pt x="558" y="311"/>
                </a:moveTo>
                <a:cubicBezTo>
                  <a:pt x="419" y="311"/>
                  <a:pt x="419" y="311"/>
                  <a:pt x="419" y="311"/>
                </a:cubicBezTo>
                <a:cubicBezTo>
                  <a:pt x="419" y="447"/>
                  <a:pt x="419" y="447"/>
                  <a:pt x="419" y="447"/>
                </a:cubicBezTo>
                <a:cubicBezTo>
                  <a:pt x="558" y="447"/>
                  <a:pt x="558" y="447"/>
                  <a:pt x="558" y="447"/>
                </a:cubicBezTo>
                <a:lnTo>
                  <a:pt x="558" y="311"/>
                </a:lnTo>
                <a:close/>
                <a:moveTo>
                  <a:pt x="574" y="447"/>
                </a:moveTo>
                <a:cubicBezTo>
                  <a:pt x="712" y="447"/>
                  <a:pt x="712" y="447"/>
                  <a:pt x="712" y="447"/>
                </a:cubicBezTo>
                <a:cubicBezTo>
                  <a:pt x="712" y="311"/>
                  <a:pt x="712" y="311"/>
                  <a:pt x="712" y="311"/>
                </a:cubicBezTo>
                <a:cubicBezTo>
                  <a:pt x="574" y="311"/>
                  <a:pt x="574" y="311"/>
                  <a:pt x="574" y="311"/>
                </a:cubicBezTo>
                <a:lnTo>
                  <a:pt x="574" y="447"/>
                </a:lnTo>
                <a:close/>
                <a:moveTo>
                  <a:pt x="403" y="311"/>
                </a:moveTo>
                <a:cubicBezTo>
                  <a:pt x="264" y="311"/>
                  <a:pt x="264" y="311"/>
                  <a:pt x="264" y="311"/>
                </a:cubicBezTo>
                <a:cubicBezTo>
                  <a:pt x="264" y="447"/>
                  <a:pt x="264" y="447"/>
                  <a:pt x="264" y="447"/>
                </a:cubicBezTo>
                <a:cubicBezTo>
                  <a:pt x="403" y="447"/>
                  <a:pt x="403" y="447"/>
                  <a:pt x="403" y="447"/>
                </a:cubicBezTo>
                <a:lnTo>
                  <a:pt x="403" y="311"/>
                </a:lnTo>
                <a:close/>
                <a:moveTo>
                  <a:pt x="574" y="773"/>
                </a:moveTo>
                <a:cubicBezTo>
                  <a:pt x="558" y="773"/>
                  <a:pt x="558" y="773"/>
                  <a:pt x="558" y="773"/>
                </a:cubicBezTo>
                <a:cubicBezTo>
                  <a:pt x="419" y="773"/>
                  <a:pt x="419" y="773"/>
                  <a:pt x="419" y="773"/>
                </a:cubicBezTo>
                <a:cubicBezTo>
                  <a:pt x="403" y="773"/>
                  <a:pt x="403" y="773"/>
                  <a:pt x="403" y="773"/>
                </a:cubicBezTo>
                <a:cubicBezTo>
                  <a:pt x="264" y="773"/>
                  <a:pt x="264" y="773"/>
                  <a:pt x="264" y="773"/>
                </a:cubicBezTo>
                <a:cubicBezTo>
                  <a:pt x="248" y="773"/>
                  <a:pt x="248" y="773"/>
                  <a:pt x="248" y="773"/>
                </a:cubicBezTo>
                <a:cubicBezTo>
                  <a:pt x="112" y="773"/>
                  <a:pt x="112" y="773"/>
                  <a:pt x="112" y="773"/>
                </a:cubicBezTo>
                <a:cubicBezTo>
                  <a:pt x="112" y="1068"/>
                  <a:pt x="112" y="1068"/>
                  <a:pt x="112" y="1068"/>
                </a:cubicBezTo>
                <a:cubicBezTo>
                  <a:pt x="248" y="1068"/>
                  <a:pt x="248" y="1068"/>
                  <a:pt x="248" y="1068"/>
                </a:cubicBezTo>
                <a:cubicBezTo>
                  <a:pt x="264" y="1068"/>
                  <a:pt x="264" y="1068"/>
                  <a:pt x="264" y="1068"/>
                </a:cubicBezTo>
                <a:cubicBezTo>
                  <a:pt x="403" y="1068"/>
                  <a:pt x="403" y="1068"/>
                  <a:pt x="403" y="1068"/>
                </a:cubicBezTo>
                <a:cubicBezTo>
                  <a:pt x="419" y="1068"/>
                  <a:pt x="419" y="1068"/>
                  <a:pt x="419" y="1068"/>
                </a:cubicBezTo>
                <a:cubicBezTo>
                  <a:pt x="558" y="1068"/>
                  <a:pt x="558" y="1068"/>
                  <a:pt x="558" y="1068"/>
                </a:cubicBezTo>
                <a:cubicBezTo>
                  <a:pt x="574" y="1068"/>
                  <a:pt x="574" y="1068"/>
                  <a:pt x="574" y="1068"/>
                </a:cubicBezTo>
                <a:cubicBezTo>
                  <a:pt x="712" y="1068"/>
                  <a:pt x="712" y="1068"/>
                  <a:pt x="712" y="1068"/>
                </a:cubicBezTo>
                <a:cubicBezTo>
                  <a:pt x="712" y="773"/>
                  <a:pt x="712" y="773"/>
                  <a:pt x="712" y="773"/>
                </a:cubicBezTo>
                <a:lnTo>
                  <a:pt x="574" y="773"/>
                </a:lnTo>
                <a:close/>
                <a:moveTo>
                  <a:pt x="574" y="1223"/>
                </a:moveTo>
                <a:cubicBezTo>
                  <a:pt x="712" y="1223"/>
                  <a:pt x="712" y="1223"/>
                  <a:pt x="712" y="1223"/>
                </a:cubicBezTo>
                <a:cubicBezTo>
                  <a:pt x="712" y="1084"/>
                  <a:pt x="712" y="1084"/>
                  <a:pt x="712" y="1084"/>
                </a:cubicBezTo>
                <a:cubicBezTo>
                  <a:pt x="574" y="1084"/>
                  <a:pt x="574" y="1084"/>
                  <a:pt x="574" y="1084"/>
                </a:cubicBezTo>
                <a:lnTo>
                  <a:pt x="574" y="1223"/>
                </a:lnTo>
                <a:close/>
                <a:moveTo>
                  <a:pt x="574" y="463"/>
                </a:moveTo>
                <a:cubicBezTo>
                  <a:pt x="574" y="602"/>
                  <a:pt x="574" y="602"/>
                  <a:pt x="574" y="602"/>
                </a:cubicBezTo>
                <a:cubicBezTo>
                  <a:pt x="712" y="602"/>
                  <a:pt x="712" y="602"/>
                  <a:pt x="712" y="602"/>
                </a:cubicBezTo>
                <a:cubicBezTo>
                  <a:pt x="712" y="463"/>
                  <a:pt x="712" y="463"/>
                  <a:pt x="712" y="463"/>
                </a:cubicBezTo>
                <a:lnTo>
                  <a:pt x="574" y="463"/>
                </a:lnTo>
                <a:close/>
                <a:moveTo>
                  <a:pt x="403" y="1239"/>
                </a:moveTo>
                <a:cubicBezTo>
                  <a:pt x="403" y="1223"/>
                  <a:pt x="403" y="1223"/>
                  <a:pt x="403" y="1223"/>
                </a:cubicBezTo>
                <a:cubicBezTo>
                  <a:pt x="403" y="1084"/>
                  <a:pt x="403" y="1084"/>
                  <a:pt x="403" y="1084"/>
                </a:cubicBezTo>
                <a:cubicBezTo>
                  <a:pt x="264" y="1084"/>
                  <a:pt x="264" y="1084"/>
                  <a:pt x="264" y="1084"/>
                </a:cubicBezTo>
                <a:cubicBezTo>
                  <a:pt x="248" y="1084"/>
                  <a:pt x="248" y="1084"/>
                  <a:pt x="248" y="1084"/>
                </a:cubicBezTo>
                <a:cubicBezTo>
                  <a:pt x="112" y="1084"/>
                  <a:pt x="112" y="1084"/>
                  <a:pt x="112" y="1084"/>
                </a:cubicBezTo>
                <a:cubicBezTo>
                  <a:pt x="112" y="1349"/>
                  <a:pt x="112" y="1349"/>
                  <a:pt x="112" y="1349"/>
                </a:cubicBezTo>
                <a:cubicBezTo>
                  <a:pt x="403" y="1349"/>
                  <a:pt x="403" y="1349"/>
                  <a:pt x="403" y="1349"/>
                </a:cubicBezTo>
                <a:lnTo>
                  <a:pt x="403" y="1239"/>
                </a:lnTo>
                <a:close/>
                <a:moveTo>
                  <a:pt x="574" y="1239"/>
                </a:moveTo>
                <a:cubicBezTo>
                  <a:pt x="558" y="1239"/>
                  <a:pt x="558" y="1239"/>
                  <a:pt x="558" y="1239"/>
                </a:cubicBezTo>
                <a:cubicBezTo>
                  <a:pt x="419" y="1239"/>
                  <a:pt x="419" y="1239"/>
                  <a:pt x="419" y="1239"/>
                </a:cubicBezTo>
                <a:cubicBezTo>
                  <a:pt x="419" y="1349"/>
                  <a:pt x="419" y="1349"/>
                  <a:pt x="419" y="1349"/>
                </a:cubicBezTo>
                <a:cubicBezTo>
                  <a:pt x="712" y="1349"/>
                  <a:pt x="712" y="1349"/>
                  <a:pt x="712" y="1349"/>
                </a:cubicBezTo>
                <a:cubicBezTo>
                  <a:pt x="712" y="1239"/>
                  <a:pt x="712" y="1239"/>
                  <a:pt x="712" y="1239"/>
                </a:cubicBezTo>
                <a:lnTo>
                  <a:pt x="574" y="1239"/>
                </a:lnTo>
                <a:close/>
                <a:moveTo>
                  <a:pt x="574" y="618"/>
                </a:moveTo>
                <a:cubicBezTo>
                  <a:pt x="574" y="757"/>
                  <a:pt x="574" y="757"/>
                  <a:pt x="574" y="757"/>
                </a:cubicBezTo>
                <a:cubicBezTo>
                  <a:pt x="712" y="757"/>
                  <a:pt x="712" y="757"/>
                  <a:pt x="712" y="757"/>
                </a:cubicBezTo>
                <a:cubicBezTo>
                  <a:pt x="712" y="618"/>
                  <a:pt x="712" y="618"/>
                  <a:pt x="712" y="618"/>
                </a:cubicBezTo>
                <a:lnTo>
                  <a:pt x="574" y="618"/>
                </a:lnTo>
                <a:close/>
                <a:moveTo>
                  <a:pt x="112" y="463"/>
                </a:moveTo>
                <a:cubicBezTo>
                  <a:pt x="112" y="757"/>
                  <a:pt x="112" y="757"/>
                  <a:pt x="112" y="757"/>
                </a:cubicBezTo>
                <a:cubicBezTo>
                  <a:pt x="248" y="757"/>
                  <a:pt x="248" y="757"/>
                  <a:pt x="248" y="757"/>
                </a:cubicBezTo>
                <a:cubicBezTo>
                  <a:pt x="264" y="757"/>
                  <a:pt x="264" y="757"/>
                  <a:pt x="264" y="757"/>
                </a:cubicBezTo>
                <a:cubicBezTo>
                  <a:pt x="403" y="757"/>
                  <a:pt x="403" y="757"/>
                  <a:pt x="403" y="757"/>
                </a:cubicBezTo>
                <a:cubicBezTo>
                  <a:pt x="403" y="618"/>
                  <a:pt x="403" y="618"/>
                  <a:pt x="403" y="618"/>
                </a:cubicBezTo>
                <a:cubicBezTo>
                  <a:pt x="403" y="602"/>
                  <a:pt x="403" y="602"/>
                  <a:pt x="403" y="602"/>
                </a:cubicBezTo>
                <a:cubicBezTo>
                  <a:pt x="403" y="463"/>
                  <a:pt x="403" y="463"/>
                  <a:pt x="403" y="463"/>
                </a:cubicBezTo>
                <a:cubicBezTo>
                  <a:pt x="264" y="463"/>
                  <a:pt x="264" y="463"/>
                  <a:pt x="264" y="463"/>
                </a:cubicBezTo>
                <a:cubicBezTo>
                  <a:pt x="248" y="463"/>
                  <a:pt x="248" y="463"/>
                  <a:pt x="248" y="463"/>
                </a:cubicBezTo>
                <a:lnTo>
                  <a:pt x="112" y="463"/>
                </a:lnTo>
                <a:close/>
                <a:moveTo>
                  <a:pt x="248" y="447"/>
                </a:moveTo>
                <a:cubicBezTo>
                  <a:pt x="248" y="311"/>
                  <a:pt x="248" y="311"/>
                  <a:pt x="248" y="311"/>
                </a:cubicBezTo>
                <a:cubicBezTo>
                  <a:pt x="112" y="311"/>
                  <a:pt x="112" y="311"/>
                  <a:pt x="112" y="311"/>
                </a:cubicBezTo>
                <a:cubicBezTo>
                  <a:pt x="112" y="447"/>
                  <a:pt x="112" y="447"/>
                  <a:pt x="112" y="447"/>
                </a:cubicBezTo>
                <a:lnTo>
                  <a:pt x="248" y="447"/>
                </a:lnTo>
                <a:close/>
                <a:moveTo>
                  <a:pt x="100" y="117"/>
                </a:moveTo>
                <a:cubicBezTo>
                  <a:pt x="107" y="117"/>
                  <a:pt x="112" y="112"/>
                  <a:pt x="112" y="105"/>
                </a:cubicBezTo>
                <a:cubicBezTo>
                  <a:pt x="112" y="98"/>
                  <a:pt x="107" y="93"/>
                  <a:pt x="100" y="93"/>
                </a:cubicBezTo>
                <a:cubicBezTo>
                  <a:pt x="93" y="93"/>
                  <a:pt x="88" y="98"/>
                  <a:pt x="88" y="105"/>
                </a:cubicBezTo>
                <a:cubicBezTo>
                  <a:pt x="88" y="112"/>
                  <a:pt x="93" y="117"/>
                  <a:pt x="100" y="117"/>
                </a:cubicBezTo>
                <a:close/>
                <a:moveTo>
                  <a:pt x="669" y="1441"/>
                </a:moveTo>
                <a:cubicBezTo>
                  <a:pt x="665" y="1441"/>
                  <a:pt x="662" y="1444"/>
                  <a:pt x="662" y="1447"/>
                </a:cubicBezTo>
                <a:cubicBezTo>
                  <a:pt x="662" y="1451"/>
                  <a:pt x="665" y="1454"/>
                  <a:pt x="669" y="1454"/>
                </a:cubicBezTo>
                <a:cubicBezTo>
                  <a:pt x="672" y="1454"/>
                  <a:pt x="675" y="1451"/>
                  <a:pt x="675" y="1447"/>
                </a:cubicBezTo>
                <a:cubicBezTo>
                  <a:pt x="675" y="1444"/>
                  <a:pt x="672" y="1441"/>
                  <a:pt x="669" y="1441"/>
                </a:cubicBezTo>
                <a:close/>
                <a:moveTo>
                  <a:pt x="764" y="33"/>
                </a:moveTo>
                <a:cubicBezTo>
                  <a:pt x="58" y="33"/>
                  <a:pt x="58" y="33"/>
                  <a:pt x="58" y="33"/>
                </a:cubicBezTo>
                <a:cubicBezTo>
                  <a:pt x="45" y="33"/>
                  <a:pt x="34" y="44"/>
                  <a:pt x="34" y="57"/>
                </a:cubicBezTo>
                <a:cubicBezTo>
                  <a:pt x="34" y="1518"/>
                  <a:pt x="34" y="1518"/>
                  <a:pt x="34" y="1518"/>
                </a:cubicBezTo>
                <a:cubicBezTo>
                  <a:pt x="34" y="1531"/>
                  <a:pt x="45" y="1542"/>
                  <a:pt x="58" y="1542"/>
                </a:cubicBezTo>
                <a:cubicBezTo>
                  <a:pt x="764" y="1542"/>
                  <a:pt x="764" y="1542"/>
                  <a:pt x="764" y="1542"/>
                </a:cubicBezTo>
                <a:cubicBezTo>
                  <a:pt x="777" y="1542"/>
                  <a:pt x="788" y="1531"/>
                  <a:pt x="788" y="1518"/>
                </a:cubicBezTo>
                <a:cubicBezTo>
                  <a:pt x="788" y="57"/>
                  <a:pt x="788" y="57"/>
                  <a:pt x="788" y="57"/>
                </a:cubicBezTo>
                <a:cubicBezTo>
                  <a:pt x="788" y="44"/>
                  <a:pt x="777" y="33"/>
                  <a:pt x="764" y="33"/>
                </a:cubicBezTo>
                <a:close/>
                <a:moveTo>
                  <a:pt x="242" y="91"/>
                </a:moveTo>
                <a:cubicBezTo>
                  <a:pt x="572" y="91"/>
                  <a:pt x="572" y="91"/>
                  <a:pt x="572" y="91"/>
                </a:cubicBezTo>
                <a:cubicBezTo>
                  <a:pt x="580" y="91"/>
                  <a:pt x="586" y="97"/>
                  <a:pt x="586" y="105"/>
                </a:cubicBezTo>
                <a:cubicBezTo>
                  <a:pt x="586" y="113"/>
                  <a:pt x="580" y="119"/>
                  <a:pt x="572" y="119"/>
                </a:cubicBezTo>
                <a:cubicBezTo>
                  <a:pt x="242" y="119"/>
                  <a:pt x="242" y="119"/>
                  <a:pt x="242" y="119"/>
                </a:cubicBezTo>
                <a:cubicBezTo>
                  <a:pt x="234" y="119"/>
                  <a:pt x="228" y="113"/>
                  <a:pt x="228" y="105"/>
                </a:cubicBezTo>
                <a:cubicBezTo>
                  <a:pt x="228" y="97"/>
                  <a:pt x="234" y="91"/>
                  <a:pt x="242" y="91"/>
                </a:cubicBezTo>
                <a:close/>
                <a:moveTo>
                  <a:pt x="100" y="77"/>
                </a:moveTo>
                <a:cubicBezTo>
                  <a:pt x="115" y="77"/>
                  <a:pt x="128" y="90"/>
                  <a:pt x="128" y="105"/>
                </a:cubicBezTo>
                <a:cubicBezTo>
                  <a:pt x="128" y="120"/>
                  <a:pt x="115" y="133"/>
                  <a:pt x="100" y="133"/>
                </a:cubicBezTo>
                <a:cubicBezTo>
                  <a:pt x="85" y="133"/>
                  <a:pt x="72" y="120"/>
                  <a:pt x="72" y="105"/>
                </a:cubicBezTo>
                <a:cubicBezTo>
                  <a:pt x="72" y="90"/>
                  <a:pt x="85" y="77"/>
                  <a:pt x="100" y="77"/>
                </a:cubicBezTo>
                <a:close/>
                <a:moveTo>
                  <a:pt x="172" y="1455"/>
                </a:moveTo>
                <a:cubicBezTo>
                  <a:pt x="152" y="1455"/>
                  <a:pt x="152" y="1455"/>
                  <a:pt x="152" y="1455"/>
                </a:cubicBezTo>
                <a:cubicBezTo>
                  <a:pt x="158" y="1461"/>
                  <a:pt x="158" y="1461"/>
                  <a:pt x="158" y="1461"/>
                </a:cubicBezTo>
                <a:cubicBezTo>
                  <a:pt x="160" y="1462"/>
                  <a:pt x="160" y="1465"/>
                  <a:pt x="158" y="1466"/>
                </a:cubicBezTo>
                <a:cubicBezTo>
                  <a:pt x="157" y="1467"/>
                  <a:pt x="156" y="1467"/>
                  <a:pt x="155" y="1467"/>
                </a:cubicBezTo>
                <a:cubicBezTo>
                  <a:pt x="154" y="1467"/>
                  <a:pt x="153" y="1467"/>
                  <a:pt x="153" y="1466"/>
                </a:cubicBezTo>
                <a:cubicBezTo>
                  <a:pt x="140" y="1454"/>
                  <a:pt x="140" y="1454"/>
                  <a:pt x="140" y="1454"/>
                </a:cubicBezTo>
                <a:cubicBezTo>
                  <a:pt x="139" y="1453"/>
                  <a:pt x="139" y="1453"/>
                  <a:pt x="139" y="1452"/>
                </a:cubicBezTo>
                <a:cubicBezTo>
                  <a:pt x="139" y="1451"/>
                  <a:pt x="139" y="1450"/>
                  <a:pt x="139" y="1449"/>
                </a:cubicBezTo>
                <a:cubicBezTo>
                  <a:pt x="139" y="1449"/>
                  <a:pt x="139" y="1448"/>
                  <a:pt x="140" y="1448"/>
                </a:cubicBezTo>
                <a:cubicBezTo>
                  <a:pt x="153" y="1435"/>
                  <a:pt x="153" y="1435"/>
                  <a:pt x="153" y="1435"/>
                </a:cubicBezTo>
                <a:cubicBezTo>
                  <a:pt x="154" y="1434"/>
                  <a:pt x="157" y="1434"/>
                  <a:pt x="158" y="1435"/>
                </a:cubicBezTo>
                <a:cubicBezTo>
                  <a:pt x="160" y="1437"/>
                  <a:pt x="160" y="1439"/>
                  <a:pt x="158" y="1441"/>
                </a:cubicBezTo>
                <a:cubicBezTo>
                  <a:pt x="152" y="1447"/>
                  <a:pt x="152" y="1447"/>
                  <a:pt x="152" y="1447"/>
                </a:cubicBezTo>
                <a:cubicBezTo>
                  <a:pt x="172" y="1447"/>
                  <a:pt x="172" y="1447"/>
                  <a:pt x="172" y="1447"/>
                </a:cubicBezTo>
                <a:cubicBezTo>
                  <a:pt x="174" y="1447"/>
                  <a:pt x="176" y="1448"/>
                  <a:pt x="176" y="1451"/>
                </a:cubicBezTo>
                <a:cubicBezTo>
                  <a:pt x="176" y="1453"/>
                  <a:pt x="174" y="1455"/>
                  <a:pt x="172" y="1455"/>
                </a:cubicBezTo>
                <a:close/>
                <a:moveTo>
                  <a:pt x="410" y="1467"/>
                </a:moveTo>
                <a:cubicBezTo>
                  <a:pt x="391" y="1464"/>
                  <a:pt x="391" y="1464"/>
                  <a:pt x="391" y="1464"/>
                </a:cubicBezTo>
                <a:cubicBezTo>
                  <a:pt x="391" y="1452"/>
                  <a:pt x="391" y="1452"/>
                  <a:pt x="391" y="1452"/>
                </a:cubicBezTo>
                <a:cubicBezTo>
                  <a:pt x="410" y="1452"/>
                  <a:pt x="410" y="1452"/>
                  <a:pt x="410" y="1452"/>
                </a:cubicBezTo>
                <a:lnTo>
                  <a:pt x="410" y="1467"/>
                </a:lnTo>
                <a:close/>
                <a:moveTo>
                  <a:pt x="410" y="1450"/>
                </a:moveTo>
                <a:cubicBezTo>
                  <a:pt x="391" y="1450"/>
                  <a:pt x="391" y="1450"/>
                  <a:pt x="391" y="1450"/>
                </a:cubicBezTo>
                <a:cubicBezTo>
                  <a:pt x="391" y="1434"/>
                  <a:pt x="391" y="1434"/>
                  <a:pt x="391" y="1434"/>
                </a:cubicBezTo>
                <a:cubicBezTo>
                  <a:pt x="410" y="1432"/>
                  <a:pt x="410" y="1432"/>
                  <a:pt x="410" y="1432"/>
                </a:cubicBezTo>
                <a:lnTo>
                  <a:pt x="410" y="1450"/>
                </a:lnTo>
                <a:close/>
                <a:moveTo>
                  <a:pt x="434" y="1472"/>
                </a:moveTo>
                <a:cubicBezTo>
                  <a:pt x="412" y="1468"/>
                  <a:pt x="412" y="1468"/>
                  <a:pt x="412" y="1468"/>
                </a:cubicBezTo>
                <a:cubicBezTo>
                  <a:pt x="412" y="1452"/>
                  <a:pt x="412" y="1452"/>
                  <a:pt x="412" y="1452"/>
                </a:cubicBezTo>
                <a:cubicBezTo>
                  <a:pt x="434" y="1452"/>
                  <a:pt x="434" y="1452"/>
                  <a:pt x="434" y="1452"/>
                </a:cubicBezTo>
                <a:lnTo>
                  <a:pt x="434" y="1472"/>
                </a:lnTo>
                <a:close/>
                <a:moveTo>
                  <a:pt x="434" y="1450"/>
                </a:moveTo>
                <a:cubicBezTo>
                  <a:pt x="412" y="1450"/>
                  <a:pt x="412" y="1450"/>
                  <a:pt x="412" y="1450"/>
                </a:cubicBezTo>
                <a:cubicBezTo>
                  <a:pt x="412" y="1431"/>
                  <a:pt x="412" y="1431"/>
                  <a:pt x="412" y="1431"/>
                </a:cubicBezTo>
                <a:cubicBezTo>
                  <a:pt x="434" y="1429"/>
                  <a:pt x="434" y="1429"/>
                  <a:pt x="434" y="1429"/>
                </a:cubicBezTo>
                <a:lnTo>
                  <a:pt x="434" y="1450"/>
                </a:lnTo>
                <a:close/>
                <a:moveTo>
                  <a:pt x="669" y="1462"/>
                </a:moveTo>
                <a:cubicBezTo>
                  <a:pt x="666" y="1462"/>
                  <a:pt x="664" y="1461"/>
                  <a:pt x="662" y="1460"/>
                </a:cubicBezTo>
                <a:cubicBezTo>
                  <a:pt x="655" y="1467"/>
                  <a:pt x="655" y="1467"/>
                  <a:pt x="655" y="1467"/>
                </a:cubicBezTo>
                <a:cubicBezTo>
                  <a:pt x="654" y="1468"/>
                  <a:pt x="653" y="1469"/>
                  <a:pt x="652" y="1469"/>
                </a:cubicBezTo>
                <a:cubicBezTo>
                  <a:pt x="651" y="1469"/>
                  <a:pt x="650" y="1468"/>
                  <a:pt x="649" y="1467"/>
                </a:cubicBezTo>
                <a:cubicBezTo>
                  <a:pt x="648" y="1466"/>
                  <a:pt x="648" y="1463"/>
                  <a:pt x="649" y="1462"/>
                </a:cubicBezTo>
                <a:cubicBezTo>
                  <a:pt x="656" y="1455"/>
                  <a:pt x="656" y="1455"/>
                  <a:pt x="656" y="1455"/>
                </a:cubicBezTo>
                <a:cubicBezTo>
                  <a:pt x="655" y="1453"/>
                  <a:pt x="654" y="1450"/>
                  <a:pt x="654" y="1447"/>
                </a:cubicBezTo>
                <a:cubicBezTo>
                  <a:pt x="654" y="1439"/>
                  <a:pt x="661" y="1433"/>
                  <a:pt x="669" y="1433"/>
                </a:cubicBezTo>
                <a:cubicBezTo>
                  <a:pt x="677" y="1433"/>
                  <a:pt x="683" y="1439"/>
                  <a:pt x="683" y="1447"/>
                </a:cubicBezTo>
                <a:cubicBezTo>
                  <a:pt x="683" y="1455"/>
                  <a:pt x="677" y="1462"/>
                  <a:pt x="669" y="1462"/>
                </a:cubicBezTo>
                <a:close/>
                <a:moveTo>
                  <a:pt x="744" y="1352"/>
                </a:moveTo>
                <a:cubicBezTo>
                  <a:pt x="78" y="1352"/>
                  <a:pt x="78" y="1352"/>
                  <a:pt x="78" y="1352"/>
                </a:cubicBezTo>
                <a:cubicBezTo>
                  <a:pt x="78" y="199"/>
                  <a:pt x="78" y="199"/>
                  <a:pt x="78" y="199"/>
                </a:cubicBezTo>
                <a:cubicBezTo>
                  <a:pt x="744" y="199"/>
                  <a:pt x="744" y="199"/>
                  <a:pt x="744" y="199"/>
                </a:cubicBezTo>
                <a:lnTo>
                  <a:pt x="744" y="1352"/>
                </a:lnTo>
                <a:close/>
                <a:moveTo>
                  <a:pt x="419" y="1223"/>
                </a:moveTo>
                <a:cubicBezTo>
                  <a:pt x="557" y="1223"/>
                  <a:pt x="557" y="1223"/>
                  <a:pt x="557" y="1223"/>
                </a:cubicBezTo>
                <a:cubicBezTo>
                  <a:pt x="557" y="1084"/>
                  <a:pt x="557" y="1084"/>
                  <a:pt x="557" y="1084"/>
                </a:cubicBezTo>
                <a:cubicBezTo>
                  <a:pt x="419" y="1084"/>
                  <a:pt x="419" y="1084"/>
                  <a:pt x="419" y="1084"/>
                </a:cubicBezTo>
                <a:lnTo>
                  <a:pt x="419" y="1223"/>
                </a:lnTo>
                <a:close/>
                <a:moveTo>
                  <a:pt x="419" y="463"/>
                </a:moveTo>
                <a:cubicBezTo>
                  <a:pt x="419" y="602"/>
                  <a:pt x="419" y="602"/>
                  <a:pt x="419" y="602"/>
                </a:cubicBezTo>
                <a:cubicBezTo>
                  <a:pt x="557" y="602"/>
                  <a:pt x="557" y="602"/>
                  <a:pt x="557" y="602"/>
                </a:cubicBezTo>
                <a:cubicBezTo>
                  <a:pt x="557" y="463"/>
                  <a:pt x="557" y="463"/>
                  <a:pt x="557" y="463"/>
                </a:cubicBezTo>
                <a:lnTo>
                  <a:pt x="419" y="463"/>
                </a:lnTo>
                <a:close/>
                <a:moveTo>
                  <a:pt x="419" y="618"/>
                </a:moveTo>
                <a:cubicBezTo>
                  <a:pt x="419" y="757"/>
                  <a:pt x="419" y="757"/>
                  <a:pt x="419" y="757"/>
                </a:cubicBezTo>
                <a:cubicBezTo>
                  <a:pt x="557" y="757"/>
                  <a:pt x="557" y="757"/>
                  <a:pt x="557" y="757"/>
                </a:cubicBezTo>
                <a:cubicBezTo>
                  <a:pt x="557" y="618"/>
                  <a:pt x="557" y="618"/>
                  <a:pt x="557" y="618"/>
                </a:cubicBezTo>
                <a:lnTo>
                  <a:pt x="419" y="61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3" name="Freeform 5"/>
          <p:cNvSpPr>
            <a:spLocks noChangeAspect="1" noEditPoints="1"/>
          </p:cNvSpPr>
          <p:nvPr/>
        </p:nvSpPr>
        <p:spPr bwMode="auto">
          <a:xfrm>
            <a:off x="9416914" y="1876809"/>
            <a:ext cx="577426" cy="430280"/>
          </a:xfrm>
          <a:custGeom>
            <a:avLst/>
            <a:gdLst>
              <a:gd name="T0" fmla="*/ 209 w 216"/>
              <a:gd name="T1" fmla="*/ 0 h 160"/>
              <a:gd name="T2" fmla="*/ 7 w 216"/>
              <a:gd name="T3" fmla="*/ 0 h 160"/>
              <a:gd name="T4" fmla="*/ 0 w 216"/>
              <a:gd name="T5" fmla="*/ 7 h 160"/>
              <a:gd name="T6" fmla="*/ 0 w 216"/>
              <a:gd name="T7" fmla="*/ 153 h 160"/>
              <a:gd name="T8" fmla="*/ 7 w 216"/>
              <a:gd name="T9" fmla="*/ 160 h 160"/>
              <a:gd name="T10" fmla="*/ 209 w 216"/>
              <a:gd name="T11" fmla="*/ 160 h 160"/>
              <a:gd name="T12" fmla="*/ 216 w 216"/>
              <a:gd name="T13" fmla="*/ 153 h 160"/>
              <a:gd name="T14" fmla="*/ 216 w 216"/>
              <a:gd name="T15" fmla="*/ 7 h 160"/>
              <a:gd name="T16" fmla="*/ 209 w 216"/>
              <a:gd name="T17" fmla="*/ 0 h 160"/>
              <a:gd name="T18" fmla="*/ 107 w 216"/>
              <a:gd name="T19" fmla="*/ 154 h 160"/>
              <a:gd name="T20" fmla="*/ 103 w 216"/>
              <a:gd name="T21" fmla="*/ 153 h 160"/>
              <a:gd name="T22" fmla="*/ 103 w 216"/>
              <a:gd name="T23" fmla="*/ 150 h 160"/>
              <a:gd name="T24" fmla="*/ 107 w 216"/>
              <a:gd name="T25" fmla="*/ 150 h 160"/>
              <a:gd name="T26" fmla="*/ 107 w 216"/>
              <a:gd name="T27" fmla="*/ 154 h 160"/>
              <a:gd name="T28" fmla="*/ 107 w 216"/>
              <a:gd name="T29" fmla="*/ 149 h 160"/>
              <a:gd name="T30" fmla="*/ 103 w 216"/>
              <a:gd name="T31" fmla="*/ 149 h 160"/>
              <a:gd name="T32" fmla="*/ 103 w 216"/>
              <a:gd name="T33" fmla="*/ 146 h 160"/>
              <a:gd name="T34" fmla="*/ 107 w 216"/>
              <a:gd name="T35" fmla="*/ 145 h 160"/>
              <a:gd name="T36" fmla="*/ 107 w 216"/>
              <a:gd name="T37" fmla="*/ 149 h 160"/>
              <a:gd name="T38" fmla="*/ 114 w 216"/>
              <a:gd name="T39" fmla="*/ 155 h 160"/>
              <a:gd name="T40" fmla="*/ 108 w 216"/>
              <a:gd name="T41" fmla="*/ 154 h 160"/>
              <a:gd name="T42" fmla="*/ 108 w 216"/>
              <a:gd name="T43" fmla="*/ 150 h 160"/>
              <a:gd name="T44" fmla="*/ 114 w 216"/>
              <a:gd name="T45" fmla="*/ 150 h 160"/>
              <a:gd name="T46" fmla="*/ 114 w 216"/>
              <a:gd name="T47" fmla="*/ 155 h 160"/>
              <a:gd name="T48" fmla="*/ 114 w 216"/>
              <a:gd name="T49" fmla="*/ 149 h 160"/>
              <a:gd name="T50" fmla="*/ 108 w 216"/>
              <a:gd name="T51" fmla="*/ 149 h 160"/>
              <a:gd name="T52" fmla="*/ 108 w 216"/>
              <a:gd name="T53" fmla="*/ 145 h 160"/>
              <a:gd name="T54" fmla="*/ 114 w 216"/>
              <a:gd name="T55" fmla="*/ 144 h 160"/>
              <a:gd name="T56" fmla="*/ 114 w 216"/>
              <a:gd name="T57" fmla="*/ 149 h 160"/>
              <a:gd name="T58" fmla="*/ 204 w 216"/>
              <a:gd name="T59" fmla="*/ 134 h 160"/>
              <a:gd name="T60" fmla="*/ 198 w 216"/>
              <a:gd name="T61" fmla="*/ 140 h 160"/>
              <a:gd name="T62" fmla="*/ 19 w 216"/>
              <a:gd name="T63" fmla="*/ 140 h 160"/>
              <a:gd name="T64" fmla="*/ 12 w 216"/>
              <a:gd name="T65" fmla="*/ 134 h 160"/>
              <a:gd name="T66" fmla="*/ 12 w 216"/>
              <a:gd name="T67" fmla="*/ 19 h 160"/>
              <a:gd name="T68" fmla="*/ 19 w 216"/>
              <a:gd name="T69" fmla="*/ 12 h 160"/>
              <a:gd name="T70" fmla="*/ 198 w 216"/>
              <a:gd name="T71" fmla="*/ 12 h 160"/>
              <a:gd name="T72" fmla="*/ 204 w 216"/>
              <a:gd name="T73" fmla="*/ 19 h 160"/>
              <a:gd name="T74" fmla="*/ 204 w 216"/>
              <a:gd name="T75"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160">
                <a:moveTo>
                  <a:pt x="209" y="0"/>
                </a:moveTo>
                <a:cubicBezTo>
                  <a:pt x="7" y="0"/>
                  <a:pt x="7" y="0"/>
                  <a:pt x="7" y="0"/>
                </a:cubicBezTo>
                <a:cubicBezTo>
                  <a:pt x="3" y="0"/>
                  <a:pt x="0" y="4"/>
                  <a:pt x="0" y="7"/>
                </a:cubicBezTo>
                <a:cubicBezTo>
                  <a:pt x="0" y="145"/>
                  <a:pt x="0" y="153"/>
                  <a:pt x="0" y="153"/>
                </a:cubicBezTo>
                <a:cubicBezTo>
                  <a:pt x="0" y="157"/>
                  <a:pt x="3" y="160"/>
                  <a:pt x="7" y="160"/>
                </a:cubicBezTo>
                <a:cubicBezTo>
                  <a:pt x="209" y="160"/>
                  <a:pt x="209" y="160"/>
                  <a:pt x="209" y="160"/>
                </a:cubicBezTo>
                <a:cubicBezTo>
                  <a:pt x="213" y="160"/>
                  <a:pt x="216" y="157"/>
                  <a:pt x="216" y="153"/>
                </a:cubicBezTo>
                <a:cubicBezTo>
                  <a:pt x="216" y="15"/>
                  <a:pt x="216" y="7"/>
                  <a:pt x="216" y="7"/>
                </a:cubicBezTo>
                <a:cubicBezTo>
                  <a:pt x="216" y="4"/>
                  <a:pt x="213" y="0"/>
                  <a:pt x="209" y="0"/>
                </a:cubicBezTo>
                <a:close/>
                <a:moveTo>
                  <a:pt x="107" y="154"/>
                </a:moveTo>
                <a:cubicBezTo>
                  <a:pt x="103" y="153"/>
                  <a:pt x="103" y="153"/>
                  <a:pt x="103" y="153"/>
                </a:cubicBezTo>
                <a:cubicBezTo>
                  <a:pt x="103" y="150"/>
                  <a:pt x="103" y="150"/>
                  <a:pt x="103" y="150"/>
                </a:cubicBezTo>
                <a:cubicBezTo>
                  <a:pt x="107" y="150"/>
                  <a:pt x="107" y="150"/>
                  <a:pt x="107" y="150"/>
                </a:cubicBezTo>
                <a:lnTo>
                  <a:pt x="107" y="154"/>
                </a:lnTo>
                <a:close/>
                <a:moveTo>
                  <a:pt x="107" y="149"/>
                </a:moveTo>
                <a:cubicBezTo>
                  <a:pt x="103" y="149"/>
                  <a:pt x="103" y="149"/>
                  <a:pt x="103" y="149"/>
                </a:cubicBezTo>
                <a:cubicBezTo>
                  <a:pt x="103" y="146"/>
                  <a:pt x="103" y="146"/>
                  <a:pt x="103" y="146"/>
                </a:cubicBezTo>
                <a:cubicBezTo>
                  <a:pt x="107" y="145"/>
                  <a:pt x="107" y="145"/>
                  <a:pt x="107" y="145"/>
                </a:cubicBezTo>
                <a:lnTo>
                  <a:pt x="107" y="149"/>
                </a:lnTo>
                <a:close/>
                <a:moveTo>
                  <a:pt x="114" y="155"/>
                </a:moveTo>
                <a:cubicBezTo>
                  <a:pt x="108" y="154"/>
                  <a:pt x="108" y="154"/>
                  <a:pt x="108" y="154"/>
                </a:cubicBezTo>
                <a:cubicBezTo>
                  <a:pt x="108" y="150"/>
                  <a:pt x="108" y="150"/>
                  <a:pt x="108" y="150"/>
                </a:cubicBezTo>
                <a:cubicBezTo>
                  <a:pt x="114" y="150"/>
                  <a:pt x="114" y="150"/>
                  <a:pt x="114" y="150"/>
                </a:cubicBezTo>
                <a:lnTo>
                  <a:pt x="114" y="155"/>
                </a:lnTo>
                <a:close/>
                <a:moveTo>
                  <a:pt x="114" y="149"/>
                </a:moveTo>
                <a:cubicBezTo>
                  <a:pt x="108" y="149"/>
                  <a:pt x="108" y="149"/>
                  <a:pt x="108" y="149"/>
                </a:cubicBezTo>
                <a:cubicBezTo>
                  <a:pt x="108" y="145"/>
                  <a:pt x="108" y="145"/>
                  <a:pt x="108" y="145"/>
                </a:cubicBezTo>
                <a:cubicBezTo>
                  <a:pt x="114" y="144"/>
                  <a:pt x="114" y="144"/>
                  <a:pt x="114" y="144"/>
                </a:cubicBezTo>
                <a:lnTo>
                  <a:pt x="114" y="149"/>
                </a:lnTo>
                <a:close/>
                <a:moveTo>
                  <a:pt x="204" y="134"/>
                </a:moveTo>
                <a:cubicBezTo>
                  <a:pt x="204" y="137"/>
                  <a:pt x="201" y="140"/>
                  <a:pt x="198" y="140"/>
                </a:cubicBezTo>
                <a:cubicBezTo>
                  <a:pt x="19" y="140"/>
                  <a:pt x="19" y="140"/>
                  <a:pt x="19" y="140"/>
                </a:cubicBezTo>
                <a:cubicBezTo>
                  <a:pt x="16" y="140"/>
                  <a:pt x="12" y="137"/>
                  <a:pt x="12" y="134"/>
                </a:cubicBezTo>
                <a:cubicBezTo>
                  <a:pt x="12" y="19"/>
                  <a:pt x="12" y="19"/>
                  <a:pt x="12" y="19"/>
                </a:cubicBezTo>
                <a:cubicBezTo>
                  <a:pt x="12" y="15"/>
                  <a:pt x="16" y="12"/>
                  <a:pt x="19" y="12"/>
                </a:cubicBezTo>
                <a:cubicBezTo>
                  <a:pt x="198" y="12"/>
                  <a:pt x="198" y="12"/>
                  <a:pt x="198" y="12"/>
                </a:cubicBezTo>
                <a:cubicBezTo>
                  <a:pt x="201" y="12"/>
                  <a:pt x="204" y="15"/>
                  <a:pt x="204" y="19"/>
                </a:cubicBezTo>
                <a:lnTo>
                  <a:pt x="204" y="134"/>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nvGrpSpPr>
          <p:cNvPr id="34" name="Group 33"/>
          <p:cNvGrpSpPr/>
          <p:nvPr/>
        </p:nvGrpSpPr>
        <p:grpSpPr>
          <a:xfrm>
            <a:off x="6180393" y="1547083"/>
            <a:ext cx="1473915" cy="888015"/>
            <a:chOff x="6293519" y="1918846"/>
            <a:chExt cx="1534235" cy="924357"/>
          </a:xfrm>
        </p:grpSpPr>
        <p:sp>
          <p:nvSpPr>
            <p:cNvPr id="35" name="Freeform 5"/>
            <p:cNvSpPr>
              <a:spLocks noChangeAspect="1" noEditPoints="1"/>
            </p:cNvSpPr>
            <p:nvPr/>
          </p:nvSpPr>
          <p:spPr bwMode="auto">
            <a:xfrm>
              <a:off x="6293519" y="2400273"/>
              <a:ext cx="692760" cy="442930"/>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sp>
          <p:nvSpPr>
            <p:cNvPr id="36" name="Freeform 27"/>
            <p:cNvSpPr>
              <a:spLocks noChangeAspect="1" noEditPoints="1"/>
            </p:cNvSpPr>
            <p:nvPr/>
          </p:nvSpPr>
          <p:spPr bwMode="black">
            <a:xfrm>
              <a:off x="7137798" y="1918846"/>
              <a:ext cx="689956" cy="444452"/>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bg1"/>
            </a:solidFill>
            <a:ln>
              <a:noFill/>
            </a:ln>
            <a:extLst/>
          </p:spPr>
          <p:txBody>
            <a:bodyPr vert="horz" wrap="square" lIns="87845" tIns="43921" rIns="87845" bIns="43921" numCol="1" anchor="t" anchorCtr="0" compatLnSpc="1">
              <a:prstTxWarp prst="textNoShape">
                <a:avLst/>
              </a:prstTxWarp>
            </a:bodyPr>
            <a:lstStyle/>
            <a:p>
              <a:pPr defTabSz="895999">
                <a:lnSpc>
                  <a:spcPct val="90000"/>
                </a:lnSpc>
              </a:pPr>
              <a:endParaRPr lang="en-US" sz="1729" dirty="0">
                <a:solidFill>
                  <a:srgbClr val="505050"/>
                </a:solidFill>
              </a:endParaRPr>
            </a:p>
          </p:txBody>
        </p:sp>
      </p:grpSp>
      <p:sp>
        <p:nvSpPr>
          <p:cNvPr id="37" name="Arc 36"/>
          <p:cNvSpPr/>
          <p:nvPr/>
        </p:nvSpPr>
        <p:spPr>
          <a:xfrm rot="9876240">
            <a:off x="6325780" y="1600077"/>
            <a:ext cx="688619" cy="431148"/>
          </a:xfrm>
          <a:prstGeom prst="arc">
            <a:avLst>
              <a:gd name="adj1" fmla="val 21436060"/>
              <a:gd name="adj2" fmla="val 9297984"/>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95999">
              <a:lnSpc>
                <a:spcPct val="90000"/>
              </a:lnSpc>
            </a:pPr>
            <a:endParaRPr lang="en-US" sz="1729" dirty="0">
              <a:solidFill>
                <a:srgbClr val="505050"/>
              </a:solidFill>
            </a:endParaRPr>
          </a:p>
        </p:txBody>
      </p:sp>
      <p:pic>
        <p:nvPicPr>
          <p:cNvPr id="38" name="Picture 14"/>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5481138" y="5091920"/>
            <a:ext cx="723189" cy="846033"/>
          </a:xfrm>
          <a:prstGeom prst="rect">
            <a:avLst/>
          </a:prstGeom>
          <a:noFill/>
          <a:ln>
            <a:noFill/>
          </a:ln>
          <a:effectLst/>
          <a:extLst/>
        </p:spPr>
      </p:pic>
      <p:sp>
        <p:nvSpPr>
          <p:cNvPr id="39" name="TextBox 38"/>
          <p:cNvSpPr txBox="1"/>
          <p:nvPr/>
        </p:nvSpPr>
        <p:spPr>
          <a:xfrm>
            <a:off x="4691501" y="5061480"/>
            <a:ext cx="1596776" cy="880787"/>
          </a:xfrm>
          <a:prstGeom prst="rect">
            <a:avLst/>
          </a:prstGeom>
          <a:noFill/>
        </p:spPr>
        <p:txBody>
          <a:bodyPr wrap="square" lIns="175690" tIns="140552" rIns="175690" bIns="140552" rtlCol="0">
            <a:spAutoFit/>
          </a:bodyPr>
          <a:lstStyle/>
          <a:p>
            <a:pPr defTabSz="895999">
              <a:lnSpc>
                <a:spcPct val="90000"/>
              </a:lnSpc>
              <a:spcAft>
                <a:spcPts val="575"/>
              </a:spcAft>
            </a:pPr>
            <a:r>
              <a:rPr lang="en-US" sz="4226" dirty="0"/>
              <a:t>iOS</a:t>
            </a:r>
          </a:p>
        </p:txBody>
      </p:sp>
      <p:sp>
        <p:nvSpPr>
          <p:cNvPr id="40" name="Freeform 39"/>
          <p:cNvSpPr>
            <a:spLocks noEditPoints="1"/>
          </p:cNvSpPr>
          <p:nvPr/>
        </p:nvSpPr>
        <p:spPr bwMode="auto">
          <a:xfrm>
            <a:off x="7014476" y="5144533"/>
            <a:ext cx="729526" cy="740801"/>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solidFill>
            <a:schemeClr val="tx1"/>
          </a:solidFill>
          <a:ln>
            <a:noFill/>
          </a:ln>
          <a:extLst/>
        </p:spPr>
        <p:txBody>
          <a:bodyPr vert="horz" wrap="square" lIns="87845" tIns="43921" rIns="87845" bIns="43921" numCol="1" anchor="t" anchorCtr="0" compatLnSpc="1">
            <a:prstTxWarp prst="textNoShape">
              <a:avLst/>
            </a:prstTxWarp>
          </a:bodyPr>
          <a:lstStyle/>
          <a:p>
            <a:pPr defTabSz="895999"/>
            <a:endParaRPr lang="en-US" sz="1729" dirty="0">
              <a:solidFill>
                <a:srgbClr val="505050"/>
              </a:solidFill>
            </a:endParaRPr>
          </a:p>
        </p:txBody>
      </p:sp>
      <p:sp>
        <p:nvSpPr>
          <p:cNvPr id="41" name="Rectangle 40"/>
          <p:cNvSpPr/>
          <p:nvPr/>
        </p:nvSpPr>
        <p:spPr>
          <a:xfrm>
            <a:off x="5294241" y="6050289"/>
            <a:ext cx="1981055" cy="447174"/>
          </a:xfrm>
          <a:prstGeom prst="rect">
            <a:avLst/>
          </a:prstGeom>
          <a:noFill/>
        </p:spPr>
        <p:txBody>
          <a:bodyPr wrap="none">
            <a:spAutoFit/>
          </a:bodyPr>
          <a:lstStyle/>
          <a:p>
            <a:pPr defTabSz="895999"/>
            <a:r>
              <a:rPr lang="en-US" sz="2306" dirty="0"/>
              <a:t>dev.office.com</a:t>
            </a:r>
            <a:r>
              <a:rPr lang="en-US" sz="1729" dirty="0"/>
              <a:t> </a:t>
            </a:r>
          </a:p>
        </p:txBody>
      </p:sp>
      <p:sp>
        <p:nvSpPr>
          <p:cNvPr id="42" name="Rectangle 41"/>
          <p:cNvSpPr/>
          <p:nvPr/>
        </p:nvSpPr>
        <p:spPr bwMode="auto">
          <a:xfrm>
            <a:off x="3541418"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Groups</a:t>
            </a:r>
          </a:p>
        </p:txBody>
      </p:sp>
      <p:sp>
        <p:nvSpPr>
          <p:cNvPr id="43" name="Rectangle 42"/>
          <p:cNvSpPr/>
          <p:nvPr/>
        </p:nvSpPr>
        <p:spPr bwMode="auto">
          <a:xfrm>
            <a:off x="5328562" y="42715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Notebooks</a:t>
            </a:r>
          </a:p>
        </p:txBody>
      </p:sp>
      <p:sp>
        <p:nvSpPr>
          <p:cNvPr id="44" name="Rectangle 43"/>
          <p:cNvSpPr/>
          <p:nvPr/>
        </p:nvSpPr>
        <p:spPr bwMode="auto">
          <a:xfrm>
            <a:off x="7134621" y="4269393"/>
            <a:ext cx="1691203" cy="500716"/>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6" tIns="140552" rIns="175690" bIns="140552" numCol="1" rtlCol="0" anchor="t" anchorCtr="0" compatLnSpc="1">
            <a:prstTxWarp prst="textNoShape">
              <a:avLst/>
            </a:prstTxWarp>
          </a:bodyPr>
          <a:lstStyle/>
          <a:p>
            <a:pPr defTabSz="895999">
              <a:lnSpc>
                <a:spcPct val="90000"/>
              </a:lnSpc>
              <a:spcAft>
                <a:spcPts val="575"/>
              </a:spcAft>
            </a:pPr>
            <a:r>
              <a:rPr lang="en-US" sz="1729" dirty="0">
                <a:solidFill>
                  <a:schemeClr val="bg1"/>
                </a:solidFill>
                <a:cs typeface="Segoe UI Semilight" panose="020B0402040204020203" pitchFamily="34" charset="0"/>
              </a:rPr>
              <a:t>Videos</a:t>
            </a:r>
          </a:p>
        </p:txBody>
      </p:sp>
      <p:sp>
        <p:nvSpPr>
          <p:cNvPr id="45" name="Freeform 7"/>
          <p:cNvSpPr>
            <a:spLocks noChangeAspect="1" noEditPoints="1"/>
          </p:cNvSpPr>
          <p:nvPr/>
        </p:nvSpPr>
        <p:spPr bwMode="auto">
          <a:xfrm>
            <a:off x="6632475" y="4390879"/>
            <a:ext cx="259890" cy="273004"/>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bg1"/>
          </a:solidFill>
          <a:ln>
            <a:noFill/>
          </a:ln>
          <a:extLst/>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6" name="Freeform 5"/>
          <p:cNvSpPr>
            <a:spLocks noEditPoints="1"/>
          </p:cNvSpPr>
          <p:nvPr/>
        </p:nvSpPr>
        <p:spPr bwMode="auto">
          <a:xfrm>
            <a:off x="3113357" y="4368936"/>
            <a:ext cx="320150" cy="296086"/>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959">
              <a:solidFill>
                <a:srgbClr val="FFFFFF"/>
              </a:solidFill>
            </a:endParaRPr>
          </a:p>
        </p:txBody>
      </p:sp>
      <p:sp>
        <p:nvSpPr>
          <p:cNvPr id="47" name="Freeform 14"/>
          <p:cNvSpPr>
            <a:spLocks noEditPoints="1"/>
          </p:cNvSpPr>
          <p:nvPr/>
        </p:nvSpPr>
        <p:spPr bwMode="auto">
          <a:xfrm>
            <a:off x="8435738" y="4355933"/>
            <a:ext cx="267902" cy="314198"/>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bg1"/>
          </a:solidFill>
          <a:ln>
            <a:noFill/>
          </a:ln>
        </p:spPr>
        <p:txBody>
          <a:bodyPr vert="horz" wrap="square" lIns="89570" tIns="44785" rIns="89570" bIns="44785" numCol="1" anchor="t" anchorCtr="0" compatLnSpc="1">
            <a:prstTxWarp prst="textNoShape">
              <a:avLst/>
            </a:prstTxWarp>
          </a:bodyPr>
          <a:lstStyle/>
          <a:p>
            <a:pPr defTabSz="913555"/>
            <a:endParaRPr lang="en-US" sz="1763">
              <a:solidFill>
                <a:srgbClr val="FFFFFF"/>
              </a:solidFill>
            </a:endParaRPr>
          </a:p>
        </p:txBody>
      </p:sp>
      <p:sp>
        <p:nvSpPr>
          <p:cNvPr id="48" name="Freeform 5"/>
          <p:cNvSpPr>
            <a:spLocks noChangeAspect="1" noEditPoints="1"/>
          </p:cNvSpPr>
          <p:nvPr/>
        </p:nvSpPr>
        <p:spPr bwMode="auto">
          <a:xfrm>
            <a:off x="4828792" y="4415032"/>
            <a:ext cx="286112" cy="243258"/>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45" tIns="44804" rIns="0" bIns="44804" numCol="1" spcCol="0" rtlCol="0" fromWordArt="0" anchor="ctr" anchorCtr="0" forceAA="0" compatLnSpc="1">
            <a:prstTxWarp prst="textNoShape">
              <a:avLst/>
            </a:prstTxWarp>
            <a:noAutofit/>
          </a:bodyPr>
          <a:lstStyle/>
          <a:p>
            <a:pPr defTabSz="895999">
              <a:lnSpc>
                <a:spcPct val="90000"/>
              </a:lnSpc>
              <a:spcAft>
                <a:spcPts val="575"/>
              </a:spcAft>
            </a:pPr>
            <a:endParaRPr lang="en-US" sz="1345" b="1" dirty="0">
              <a:gradFill>
                <a:gsLst>
                  <a:gs pos="50427">
                    <a:srgbClr val="FFFFFF"/>
                  </a:gs>
                  <a:gs pos="30000">
                    <a:srgbClr val="FFFFFF"/>
                  </a:gs>
                </a:gsLst>
                <a:lin ang="5400000" scaled="0"/>
              </a:gradFill>
            </a:endParaRPr>
          </a:p>
        </p:txBody>
      </p:sp>
    </p:spTree>
    <p:extLst>
      <p:ext uri="{BB962C8B-B14F-4D97-AF65-F5344CB8AC3E}">
        <p14:creationId xmlns:p14="http://schemas.microsoft.com/office/powerpoint/2010/main" val="181781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1321</TotalTime>
  <Words>1246</Words>
  <Application>Microsoft Office PowerPoint</Application>
  <PresentationFormat>Widescreen</PresentationFormat>
  <Paragraphs>237</Paragraphs>
  <Slides>25</Slides>
  <Notes>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Segoe UI</vt:lpstr>
      <vt:lpstr>Segoe UI Black</vt:lpstr>
      <vt:lpstr>Segoe UI Light</vt:lpstr>
      <vt:lpstr>Segoe UI Semibold</vt:lpstr>
      <vt:lpstr>Segoe UI Semilight</vt:lpstr>
      <vt:lpstr>Trebuchet MS</vt:lpstr>
      <vt:lpstr>Wingdings 3</vt:lpstr>
      <vt:lpstr>Facet</vt:lpstr>
      <vt:lpstr>Getting Started on Office Addin with AngularJS and Yeoman</vt:lpstr>
      <vt:lpstr>about John Liu</vt:lpstr>
      <vt:lpstr>Contents</vt:lpstr>
      <vt:lpstr>We are here now SharePoint Add-Ins</vt:lpstr>
      <vt:lpstr>SharePoint add-ins A new way to build extensions for SharePoint</vt:lpstr>
      <vt:lpstr>What’s new in Office Dev?</vt:lpstr>
      <vt:lpstr>Tools: JS or CS</vt:lpstr>
      <vt:lpstr>Microsoft Graph</vt:lpstr>
      <vt:lpstr>Robust Microsoft Graph APIs</vt:lpstr>
      <vt:lpstr>OAuth</vt:lpstr>
      <vt:lpstr>OAuth 2.0</vt:lpstr>
      <vt:lpstr>Open platform</vt:lpstr>
      <vt:lpstr>Office Add-Ins</vt:lpstr>
      <vt:lpstr>Office add-ins A new way to build extensions for Office</vt:lpstr>
      <vt:lpstr>Register your app </vt:lpstr>
      <vt:lpstr>Demo</vt:lpstr>
      <vt:lpstr>/demo</vt:lpstr>
      <vt:lpstr>dev.office.com</vt:lpstr>
      <vt:lpstr>Summary</vt:lpstr>
      <vt:lpstr>New Upcoming Stuff</vt:lpstr>
      <vt:lpstr>Action</vt:lpstr>
      <vt:lpstr>http://dev.office.com</vt:lpstr>
      <vt:lpstr>Virtual academy courses</vt:lpstr>
      <vt:lpstr>http://www.office.com/roadmap</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in Office &amp; SharePoint Development</dc:title>
  <dc:creator>John Liu</dc:creator>
  <cp:lastModifiedBy>John Liu</cp:lastModifiedBy>
  <cp:revision>27</cp:revision>
  <dcterms:created xsi:type="dcterms:W3CDTF">2016-02-15T10:38:19Z</dcterms:created>
  <dcterms:modified xsi:type="dcterms:W3CDTF">2016-03-02T23:12:52Z</dcterms:modified>
</cp:coreProperties>
</file>