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7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8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0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1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2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3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5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5" r:id="rId3"/>
    <p:sldMasterId id="2147483722" r:id="rId4"/>
    <p:sldMasterId id="2147483745" r:id="rId5"/>
    <p:sldMasterId id="2147483761" r:id="rId6"/>
    <p:sldMasterId id="2147483782" r:id="rId7"/>
    <p:sldMasterId id="2147483803" r:id="rId8"/>
    <p:sldMasterId id="2147483824" r:id="rId9"/>
    <p:sldMasterId id="2147483832" r:id="rId10"/>
    <p:sldMasterId id="2147483857" r:id="rId11"/>
    <p:sldMasterId id="2147483877" r:id="rId12"/>
    <p:sldMasterId id="2147483896" r:id="rId13"/>
    <p:sldMasterId id="2147483915" r:id="rId14"/>
    <p:sldMasterId id="2147483939" r:id="rId15"/>
    <p:sldMasterId id="2147483958" r:id="rId16"/>
  </p:sldMasterIdLst>
  <p:sldIdLst>
    <p:sldId id="256" r:id="rId17"/>
    <p:sldId id="257" r:id="rId18"/>
    <p:sldId id="258" r:id="rId19"/>
    <p:sldId id="262" r:id="rId20"/>
    <p:sldId id="259" r:id="rId21"/>
    <p:sldId id="261" r:id="rId22"/>
    <p:sldId id="263" r:id="rId23"/>
    <p:sldId id="264" r:id="rId24"/>
    <p:sldId id="271" r:id="rId25"/>
    <p:sldId id="265" r:id="rId26"/>
    <p:sldId id="273" r:id="rId27"/>
    <p:sldId id="267" r:id="rId28"/>
    <p:sldId id="277" r:id="rId29"/>
    <p:sldId id="266" r:id="rId30"/>
    <p:sldId id="279" r:id="rId31"/>
    <p:sldId id="280" r:id="rId32"/>
    <p:sldId id="281" r:id="rId33"/>
    <p:sldId id="284" r:id="rId34"/>
    <p:sldId id="276" r:id="rId35"/>
    <p:sldId id="268" r:id="rId36"/>
    <p:sldId id="278" r:id="rId37"/>
    <p:sldId id="269" r:id="rId38"/>
    <p:sldId id="272" r:id="rId39"/>
    <p:sldId id="260" r:id="rId40"/>
    <p:sldId id="285" r:id="rId41"/>
    <p:sldId id="282" r:id="rId42"/>
    <p:sldId id="283" r:id="rId43"/>
    <p:sldId id="274" r:id="rId44"/>
    <p:sldId id="27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59643" y="4619221"/>
            <a:ext cx="5362223" cy="204046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870221" y="4619221"/>
            <a:ext cx="3691468" cy="204046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810043" y="4619221"/>
            <a:ext cx="2111023" cy="204046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Clift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5" y="5203356"/>
            <a:ext cx="2271357" cy="62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KWizCom_Master_Logo N no pad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49" y="5698541"/>
            <a:ext cx="2524828" cy="71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Nint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48" y="5156170"/>
            <a:ext cx="2584451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 descr="Myri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6" y="6053949"/>
            <a:ext cx="2315279" cy="55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 descr="3g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27" y="5001580"/>
            <a:ext cx="1915271" cy="65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 descr="K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1" y="5140293"/>
            <a:ext cx="1926167" cy="74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90" y="5950643"/>
            <a:ext cx="276648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3" name="Picture 9" descr="OB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297" y="5305306"/>
            <a:ext cx="139276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335" y="4703029"/>
            <a:ext cx="30177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400" spc="-70" dirty="0" smtClean="0">
                <a:solidFill>
                  <a:srgbClr val="545454"/>
                </a:solidFill>
              </a:rPr>
              <a:t>Gold </a:t>
            </a:r>
            <a:endParaRPr lang="en-GB" sz="2400" spc="-70" dirty="0" smtClean="0">
              <a:solidFill>
                <a:srgbClr val="54545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9153" y="4668473"/>
            <a:ext cx="30177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400" spc="-70" dirty="0" smtClean="0">
                <a:solidFill>
                  <a:srgbClr val="545454"/>
                </a:solidFill>
              </a:rPr>
              <a:t>Silver</a:t>
            </a:r>
            <a:endParaRPr lang="en-GB" sz="2400" spc="-70" dirty="0" smtClean="0">
              <a:solidFill>
                <a:srgbClr val="54545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12403" y="4664828"/>
            <a:ext cx="30177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400" spc="-70" dirty="0" smtClean="0">
                <a:solidFill>
                  <a:srgbClr val="545454"/>
                </a:solidFill>
              </a:rPr>
              <a:t>Bronze</a:t>
            </a:r>
            <a:endParaRPr lang="en-GB" sz="2400" spc="-70" dirty="0" smtClean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9E38E78A-A6B1-4592-BB4C-AE99EF24CA81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2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42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2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218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4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054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913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695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8" y="1447802"/>
            <a:ext cx="5396365" cy="1389611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3"/>
            <a:ext cx="5396365" cy="1666610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412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66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0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68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4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9E38E78A-A6B1-4592-BB4C-AE99EF24CA81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4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7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57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2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7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4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43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6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97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42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3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12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3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79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31409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7986448" y="4971035"/>
            <a:ext cx="3558339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2400928" y="5129218"/>
            <a:ext cx="3125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671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3" y="2739679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6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91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506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135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51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791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07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8" y="1447803"/>
            <a:ext cx="5396365" cy="1389611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4"/>
            <a:ext cx="5396365" cy="1666610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07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92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9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67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01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84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3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99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93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588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112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80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79933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7986448" y="4971035"/>
            <a:ext cx="3558339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7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2400928" y="5129218"/>
            <a:ext cx="3125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744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3" y="2739679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2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05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23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221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352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414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420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8" y="1447803"/>
            <a:ext cx="5396365" cy="1389611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4"/>
            <a:ext cx="5396365" cy="1666610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730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99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0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2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68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0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8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3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66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265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800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45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235511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7" y="228603"/>
            <a:ext cx="1115191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7" y="1447799"/>
            <a:ext cx="11151919" cy="62799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97"/>
              </a:spcAft>
              <a:buNone/>
              <a:defRPr sz="2653" spc="-67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66"/>
              </a:spcAft>
              <a:buNone/>
              <a:defRPr sz="1326" spc="-33" baseline="0"/>
            </a:lvl2pPr>
            <a:lvl3pPr marL="0" indent="0">
              <a:spcBef>
                <a:spcPts val="0"/>
              </a:spcBef>
              <a:spcAft>
                <a:spcPts val="266"/>
              </a:spcAft>
              <a:buNone/>
              <a:defRPr sz="1326"/>
            </a:lvl3pPr>
            <a:lvl4pPr marL="0" indent="0">
              <a:spcBef>
                <a:spcPts val="0"/>
              </a:spcBef>
              <a:spcAft>
                <a:spcPts val="26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6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8346022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7" y="228603"/>
            <a:ext cx="1115191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7" y="1447802"/>
            <a:ext cx="11151919" cy="1326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43276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47" y="1447802"/>
            <a:ext cx="11151919" cy="132651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155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9E38E78A-A6B1-4592-BB4C-AE99EF24CA81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6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66170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823264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7" y="1447801"/>
            <a:ext cx="1115191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2699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7" y="1447801"/>
            <a:ext cx="1115191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" y="6238878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3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846677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2"/>
            <a:ext cx="10240455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5"/>
            <a:ext cx="10240455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89922" y="6141750"/>
            <a:ext cx="2116116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8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79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8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3" y="1447800"/>
            <a:ext cx="10240455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rgbClr val="545454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62203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76557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9135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9E38E78A-A6B1-4592-BB4C-AE99EF24C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867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solidFill>
                  <a:srgbClr val="545454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solidFill>
                  <a:srgbClr val="545454"/>
                </a:soli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72355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41686653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6" y="1447802"/>
            <a:ext cx="5396365" cy="1389611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solidFill>
                  <a:srgbClr val="545454"/>
                </a:soli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2"/>
            <a:ext cx="5396365" cy="1666610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solidFill>
                  <a:srgbClr val="545454"/>
                </a:soli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50547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8" y="1447803"/>
            <a:ext cx="24383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9661" y="1671274"/>
            <a:ext cx="81662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5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5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1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3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8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3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3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1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89922" y="6141750"/>
            <a:ext cx="2116116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7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444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104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12192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4861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39453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333097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3"/>
            <a:ext cx="11155093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79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8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8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27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24723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3"/>
            <a:ext cx="11155093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9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901812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867" y="6245490"/>
            <a:ext cx="2846916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66" y="6245490"/>
            <a:ext cx="386291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2" y="6245490"/>
            <a:ext cx="2844271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68577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6618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007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66" y="6151699"/>
            <a:ext cx="160619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9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7" y="1867308"/>
            <a:ext cx="11151917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2" y="3842051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1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2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069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846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963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368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46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5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616806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8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1900241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37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3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2400928" y="5129218"/>
            <a:ext cx="3125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680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282095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5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27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358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9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83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095284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41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66" y="6151699"/>
            <a:ext cx="160619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4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7" y="1867308"/>
            <a:ext cx="11151917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2" y="3842051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1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vider Slide">
    <p:bg>
      <p:bgPr>
        <a:solidFill>
          <a:srgbClr val="007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19250" y="2357942"/>
            <a:ext cx="11151917" cy="461665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1800" kern="1200" spc="-5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25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437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52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793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132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4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3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1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616806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8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1900241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68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3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1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vider Slide">
    <p:bg>
      <p:bgPr>
        <a:solidFill>
          <a:srgbClr val="007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19250" y="2357942"/>
            <a:ext cx="11151917" cy="461665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1800" kern="1200" spc="-5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2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29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012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12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24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457580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66" y="6151699"/>
            <a:ext cx="160619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3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7" y="1867308"/>
            <a:ext cx="11151917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2" y="3842051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66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070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386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BB906A-0A20-4AC2-90D0-D8F4F58BDB80}" type="datetimeFigureOut">
              <a:rPr lang="en-AU" smtClean="0"/>
              <a:t>21/05/2015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38E78A-A6B1-4592-BB4C-AE99EF24C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869960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175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561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3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4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1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616806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8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1900241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46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5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7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83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5700391" y="4829212"/>
            <a:ext cx="2442008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Silver Sponsors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1097831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solidFill>
                  <a:srgbClr val="0072C5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2414116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solidFill>
                  <a:srgbClr val="54545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203765" y="4829212"/>
            <a:ext cx="5334759" cy="191783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Gold Sponsors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650600" y="4805499"/>
            <a:ext cx="6285528" cy="1917834"/>
            <a:chOff x="4303011" y="4819484"/>
            <a:chExt cx="4617258" cy="1917834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6222384" y="4819484"/>
              <a:ext cx="2697885" cy="1917834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0" dirty="0" smtClean="0">
                  <a:solidFill>
                    <a:schemeClr val="tx1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Bronze Sponsors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91"/>
            <a:stretch/>
          </p:blipFill>
          <p:spPr bwMode="auto">
            <a:xfrm>
              <a:off x="4303011" y="5151253"/>
              <a:ext cx="1166325" cy="469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252" y="5143152"/>
              <a:ext cx="1063112" cy="578268"/>
            </a:xfrm>
            <a:prstGeom prst="rect">
              <a:avLst/>
            </a:prstGeom>
          </p:spPr>
        </p:pic>
      </p:grpSp>
      <p:sp>
        <p:nvSpPr>
          <p:cNvPr id="23" name="AutoShape 2" descr="data:image/jpeg;base64,/9j/4AAQSkZJRgABAQAAAQABAAD/2wCEAAkGBxMPEhUUExEUEhQXGBQSGBcXFhYSFBYgGhYYFxoVFRcYHCogHBolHBUXJDEhJikrLjAwGB8zODMsNygtLysBCgoKDg0OGxAQGywkICQwLSwsLS4sLDQ3LiwsLCwsLCwsNiwsLCwsLCwsLC0sLS0wLC4tLCwsLSwsLCwsLCwsLP/AABEIAGEBCgMBEQACEQEDEQH/xAAbAAEAAgMBAQAAAAAAAAAAAAAABgcDBAUCAf/EAD8QAAECAgMJDQgCAwEAAAAAAAEAAgMRBAYhBRIxUVNxcpLRBxMUFiIyNEFhgZGhsRUjM1KywcLhQqJDgtJi/8QAGgEBAAMBAQEAAAAAAAAAAAAAAAECBQMEBv/EAC4RAQACAQIEBQIHAQEBAAAAAAABAgMEEQUSITETQVFxgSIyI2GRobHR4VIUQv/aAAwDAQACEQMRAD8AvFAQEBAQEHGurWOFR5ie+P8AlabBnPUvFn12PF07y9+n4flzdZ6R6yi9NrVHic0iGP8Azh8SsvJxDNft09mvi4Zgp3jf3cmNTIj+dEe7O4leW2S9u8zPy9tcVK/bWI+GBUXbMC6MWHzYrx/sZeC6VzZK/baf1cr4Md/urE/Ds0Gt0ZnPAiDVd4jYvZj4llr93V4cvCsVvt6JVcu7cKk810nfKbD3Y1q4NXjzfbPX0Y+o0eXB90dPV0l6XkEBAQEBAQEBAQEBAQEBAQEBAQEBAQEBAQEGnHiQowMPfRM2ENeA7yM1W9OevLK+PJNLRaP3RC7tVzBBfDJewWkHnN7bMIWHqeHzijmp1h9BpOJRlnkv0n+UcWe0xAQEBB9a4gzBkRbNO3UmN+kplVys1+RDjG3A1+Psd29q2NHr955MnxP9sLXcO5YnJi7ecf0la1mMICAgICAgICAgICAgICAgICAgICAgICCBV8u0/fN4YS1oAL5YXE9R7JK9YVmUNBkrKrFqNdh1IY6FEN85kiCbSWmyRzfdUtC9Zab6pPfGfIhkKdhNpkbZAdiwp4da2SdulX0McUpXFWZ62dii1To7OcHRD2mQ8AvZTh2GvfeXhycUz27bQ2jV6jZFvmuv/iwf8w4/+/Uf9S0aZVCC/mF0M575vgbfNcMnDMVvt3h6MXFs1fuiJRa61wotGtcL5nzC0d+JZefSZMPft6tjTa3Fn6V6T6OYvM9QgnVUbs783ennltFh+YbQtzQarxI5Ld4/eHz3EtJ4dvEp2nv+UpItJlCAgICAgICAgICAgICAgICAgIMJpUPKM1ggcLh5RmsNqDIx4cJggjGDMIPkSKGymQJkNE+snAFE2iO61azbsryvtzXMj77IljwLeoECUiulZcpRZWQnu55c5zGvjOBAdJrZ2TAtJzYPNUtK1UyVVhAQEHl7A4EEAg2EG0FRMRMbSmJmJ3hAq0XC4Ob9g927+pxZlg63SeFPNX7Z/Z9JoNb40ct/uj93AXgaLPQqS6DEa9uFpBz9ivjvOO0WjyUy44yUmk+a0qNHERjXtwOAI719TS8XrFo83x+Sk0tNZ8nqJFa3nODc5A9VZR44XDyjNYbUDhcPKM1htQOFw8ozWG1A4XDyjNYbUDhcPKM1htQe2RWuwOBzEFB7QEGE0uHlGawQOFw8ozWG1A4XDyjNYbUDhcPKM1htQOFw8ozWG1B6ZHa7A5pzEFBkQEBBTF0x76Lpv+oro5taSkWfUPojdJ/qudu68dmjXulkGEwGUpxDjngb91jcUyTvWse/9NzhGKJi159v7Zbl1nhxWXlJABwEkTY7OOorpp+I1mNsnSfVz1XC7RO+LrHo3KHcygOcDDbBc7CAHB39ZrQpqMd52raJ+WbfT5KRvasx8O6BJdHJ9QEBAQEGCm0ZsZjmOwOBGbtCpkxxkpNZ83TFknHeL18lWUmCYb3MOFpIPcvlb1mtprPk+wpeL1i0ebGoWT2pNJv4BacLHEdxtHnPwW7w3JzYuX0l85xXHy5uaPOHK3SsEHO/8Vp1ZVkFkrqkkCSBJAkg9w4haZtJacYMj5IJdVOtEQRGwozr9rjehx5zScEz1hVmFolPiqLKXpo94/Sd6ldHNgkpCSBJAkg+tMsFiDqXPrBSIBF7FJHyu5TfNRtCd0/q5WNlMEiLyKBMt6j2t7FSY2Wid3cUJUzdP40XTf8AUV0c2spFnVE6I3Sf6rnbuvHZwK6vnSSMTWj7/dfPcRnfP8Q+m4XG2n+ZcFeFopTUKFOJEdiaB4n9LT4XX67T+TI4vbala+spqttgCAgICAgIK7rfCvaS7tDXeS+d19ds8/D6jhtubTx+W8OKvG9yW1BfbFHY0+u1avCp62j2Y3GI6Un3Y90rBBzv/FbdWBZBVdV1Ku3J4ZFMO/vOSXTlPBLaomdkxG6S8QBlzqftV5k8pxAGXOp+05jlYKbURzWFzIt8QCb0tlPsBmp5jlQ1WVeoTpEEdRBQXTBdfNacYB8QuTogtIqNGc5zt9h2knr6yr8yvKx8Qo2Vh/2TmOU4hRsrD/snMcpxDjZWH/ZOY5WKJUakDA6G7vI9QnNCOVyLpXCj0YTiQyG/MJOb4jB3qdzZzlKGegUt0CI2I0yLTPaPBQLgo1Ma9jXA2OaHeImuboqG6fxoum/6iujm1lIs6onRG6T/AFXO3deOyP10bKknta0+S+e4jH4/xD6fhc76ePeXCXhaCVVBiSfFbja0+BO1anC5+q0ezH4xX6Kz+cpotpgiAgICAgIK8rjEvqS7sDR5ftfPcQnfPPw+n4ZXbTx8uIvE96WVBbyop7Gjz/S1eFx9Vp9mNxifprHu8bpWCDnf+K26sCyCq6qT7nvSToO9Qq27JqshUXEHx2AoKVpHPdpH1XVzY2oLqonMZot9AuToyoCAgICDFSoAiMcxwmHAtIzoKYjMvXOGIkeBkurm8IOpBu5EY0NBsADR3CSjZO7Uun8aLpv+oohrKRZ1ROiN0n+q527rx2c2vtHk6HE6iCw9xmPU+CxeKU+qtvhv8HyfTanyiiymw6VXadvEdriZNPJdmPX3L0aTL4WWLT27S8utw+Lhmsd+8LMX0z5MQEBAQEGOkRhDa5zjINBce5VvaK1m09oWpSb2isd5VZTqSYsRzzhcSf0vlsl5vebT5vscWOMdIpHkwKi6dVGo97Bc8/zdZmAl6zW5wym2Obes/wAPnuLZN8sV9I/lzt0rBBzv/FalWRZBVdVJ9z3pJ0HeoVbdk1WQqLiAg1+BQsmzVGxA4DCyTNUbEGfAMQCCF3drtekso4BlZfm0f6j7lWiqs2RekXfpMTnR39xvR4CxW2hG7UNOin/K/WO1EHDImUfrHamwcMiZR+sdqbBwyJlH6x2psMBKkEBBs3T+NF03/UVA1lIs6onRG6T/AFXO3deOzerDQN/gOaBNw5Tc46l5dXh8XFMR37w9miz+Dmi09u0q0K+afViCb1Tu6HtEKIZPFjSf5DFnC2tBq4tHh3nr5fmwOI6Kaz4tI6ef5JOtRkCAgICCE1tu6InuYZm0c44ziHYsTX6uL/h07eb6Dh2imn4t+/ki6zGsyUeCYjmtaJlxDR3qa1m1orHeVb3ilZtPaFp0GjCDDawYGgD9r6nFjjHSKx5Pj82Scl5vPmiO6Vgg53/iu1XGyCq6qT7nvSToO9Qq27JqshUXEBAQEEerxTjBoxDTIvN53YT5Wd6mvdEqxXRR9Y0uIAEybABhKDv0eptKeJ3jWaTpHwE1XmhO0svEelY4Wuf+U5oOWTiPSscLXP8AynNByycR6Vjha5/5Tmg5ZRyLDLXFpwgkHuVkPKAg2bp/Gi6b/qKgaykWdUTojdJ/qudu68dkhUJQSt9x96fvrByHG2X8TsKwdfpuS3PXtP7S+i4bq/Ep4du8fvH+I4s9qAMrRYgk9yK2uhgNjAvHzDnd+NaWDiNq9MnX82TqeF1vPNj6T6eX+JLRbvUeJgitBxO5J81p01mG/a36srJoc9O9f06to06Fh3xmsF18WnrDh4OT/mf0aNMrHR4X+S/OJvK88HmuGTXYaee/s9OLh+e//wA7e6K3ZrNEjzaz3bOsDnHOfssrUa++XpXpDZ0vDseH6rdZcFeFoCCZVNuPe++eLTYwdnW5bHDtNt+Lb4/th8U1e/4Vfn+ksWsxUK3SsEHO/wDFWqrZBVdVJ9z3pJ0HeoVbdk1WQqLiAgICCGbpJ5EHSd6BWqrZA1dV2qmhvDIV9jdLPemXmonsmO61VzXEBAQUvdD4sTSd6ldHNgUgg2bp/Gi6b/qKgaykWdUTojdJ/qudu68dkhUJeI8Fr2lrgHNIkQVW1YtHLPZal7UtFqztMK/u/V91GJc2boePrb2O2r5/VaO2Gd461/j3fS6PXVzxy26W/n2cReN7xAQFCRSgQEEnq5VovIiRhJmENOF2fsWlpNDN558kdPT1/wAZOu4jFI5MU9fX0/1NgJLcfPvqCFbpWCDnf+KtVWyCq6qT7nvSToO9Qq27JqshUXEBAQEEcr1QTFo180TMM3/dgO3uU17olWa6KPrHlpBBIItBFhCDtQq2UtolvxOdrSfEhRtCd5e+OFLyo1GbFHLBvJxwpeVGozYnLBvJxwpeVGozYnLBvLhxHlxJOEkk96sh5QEHVuhcmOYsQiDEIL3kck/MVG6dmD2PSMhE1Sm6FiVLgOh0VrXtLTfOsIkcKpPdeHdUJEHxwnYbQkxuRO3WEburVJkSboREN2L+B2LMz8Nrbrj6T+zW0/Fb06ZOsevn/qL024ceDzoZIxt5Q8lmZNLmx96/o18Wsw5Ptt+vRziJLzPSKR9awmwAk9lqR16QTO3WXVoNXaRG/heDG7kjwwr1Y9Fmydo293jy6/Bj7zv7JXcirMKBJzvePxkckZgtbBoMePrbrLG1PEsmXpXpDur3M4QEEQ3QKJEiiFeMc+RfOQJlgVqq2Q32PSMhE1SrbqpFUWgRYdIJfDe0XjhMggYQotPRaE/VFhAQEBB8InYUEJu9UolxfRyJG0wzZLRP2KtFlZqjMa4FJYZGA/uEx5K28I2Y/Y9IyETVKboPY9IyETVKbh7HpGQiapTcPY9IyETVKbh7HpGQiapTcPY9IyETVKbh7HpGQiapTcXCuboICAgICAgFBFK0YCsrXdmzw9DWYRnCxo7tyeyf1c5oW/pPtfOa77neXvZogICAgICAgICAgICAgICAgICAgICAg//Z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158062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16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67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476877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2"/>
            <a:ext cx="10240455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5"/>
            <a:ext cx="10240455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91" y="6151701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8" y="2819606"/>
            <a:ext cx="11151917" cy="1218795"/>
          </a:xfrm>
        </p:spPr>
        <p:txBody>
          <a:bodyPr anchor="b" anchorCtr="0"/>
          <a:lstStyle>
            <a:lvl1pPr>
              <a:defRPr sz="6600" b="0" i="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91" y="6151701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752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8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3" y="1447800"/>
            <a:ext cx="10240455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b="0" i="0" spc="-113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7383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34290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520304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8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99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3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rgbClr val="007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19250" y="2357942"/>
            <a:ext cx="11151917" cy="461665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1800" kern="1200" spc="-5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61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42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6" y="1447802"/>
            <a:ext cx="5396365" cy="1389611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2"/>
            <a:ext cx="5396365" cy="1666610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17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8" y="1447803"/>
            <a:ext cx="24383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9661" y="1671274"/>
            <a:ext cx="81662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5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6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1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3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8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4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4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1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91" y="6151701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06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4" y="4343404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solidFill>
                  <a:srgbClr val="545454"/>
                </a:soli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9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rgbClr val="0072C5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4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>
                <a:solidFill>
                  <a:srgbClr val="54545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2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12192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9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7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3175" y="1155940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3"/>
            <a:ext cx="11155093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25479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4298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598885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7727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21939"/>
      </p:ext>
    </p:extLst>
  </p:cSld>
  <p:clrMapOvr>
    <a:masterClrMapping/>
  </p:clrMapOvr>
  <p:transition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3"/>
            <a:ext cx="11155093" cy="664797"/>
          </a:xfrm>
        </p:spPr>
        <p:txBody>
          <a:bodyPr/>
          <a:lstStyle>
            <a:lvl1pPr>
              <a:defRPr sz="36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9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171383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91" y="6151701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33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66" y="6151699"/>
            <a:ext cx="160619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2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7" y="1867308"/>
            <a:ext cx="11151917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2" y="3842051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82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0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888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2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rgbClr val="545454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C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65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139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414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877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23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7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8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616806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8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1900241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80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4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3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84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2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rgbClr val="545454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C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66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939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3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32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700629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66" y="6151699"/>
            <a:ext cx="160619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7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7" y="1867308"/>
            <a:ext cx="11151917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2" y="3842051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97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192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32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615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4"/>
            <a:ext cx="11151917" cy="747897"/>
          </a:xfrm>
        </p:spPr>
        <p:txBody>
          <a:bodyPr/>
          <a:lstStyle>
            <a:lvl1pPr>
              <a:defRPr>
                <a:solidFill>
                  <a:srgbClr val="0072C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>
                <a:solidFill>
                  <a:srgbClr val="545454"/>
                </a:solidFill>
              </a:defRPr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04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504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30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5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3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616806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8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1900241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0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4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36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796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92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3" y="2739679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2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rgbClr val="0072C5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rgbClr val="0072C5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5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97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527293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9" y="1447806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6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3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788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C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rgbClr val="545454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rgbClr val="545454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4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8" y="1447802"/>
            <a:ext cx="5396365" cy="1389611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3"/>
            <a:ext cx="5396365" cy="1666610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75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0072C5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3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0072C5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7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0072C5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9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rgbClr val="0072C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bg1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solidFill>
                  <a:srgbClr val="545454"/>
                </a:soli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1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6221445" cy="6858000"/>
          </a:xfrm>
          <a:prstGeom prst="rect">
            <a:avLst/>
          </a:prstGeom>
          <a:solidFill>
            <a:srgbClr val="0072C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bg1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solidFill>
                  <a:schemeClr val="bg1"/>
                </a:soli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4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rgbClr val="0072C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bg1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solidFill>
                  <a:schemeClr val="bg1"/>
                </a:soli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244409" y="6358569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4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2"/>
            <a:ext cx="12192000" cy="5124451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7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4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4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rgbClr val="545454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9E38E78A-A6B1-4592-BB4C-AE99EF24C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881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91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94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3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82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3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79"/>
            <a:ext cx="12192001" cy="619125"/>
          </a:xfrm>
          <a:prstGeom prst="rect">
            <a:avLst/>
          </a:prstGeom>
          <a:solidFill>
            <a:srgbClr val="D2421F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342601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9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3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4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9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590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9E38E78A-A6B1-4592-BB4C-AE99EF24CA81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869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287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543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534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223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703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68672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59964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73881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89347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25590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9E38E78A-A6B1-4592-BB4C-AE99EF24CA81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979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71359" y="5178085"/>
            <a:ext cx="4686968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7098" y="6160224"/>
            <a:ext cx="1898940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4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4" y="4343404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9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4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2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860553" y="5862185"/>
            <a:ext cx="1158008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02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2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80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4"/>
            <a:ext cx="11151917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88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5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4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8" y="1447802"/>
            <a:ext cx="5396365" cy="1389611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3"/>
            <a:ext cx="5396365" cy="1666610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38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8" y="1447804"/>
            <a:ext cx="24383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9661" y="1671275"/>
            <a:ext cx="81662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8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9E38E78A-A6B1-4592-BB4C-AE99EF24CA81}" type="slidenum">
              <a:rPr lang="en-AU" smtClean="0"/>
              <a:t>‹#›</a:t>
            </a:fld>
            <a:endParaRPr lang="en-A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522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4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3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7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2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6221445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4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7098" y="6160224"/>
            <a:ext cx="1898940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9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2"/>
            <a:ext cx="12192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7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4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0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528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3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98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9E38E78A-A6B1-4592-BB4C-AE99EF24CA81}" type="slidenum">
              <a:rPr lang="en-AU" smtClean="0"/>
              <a:t>‹#›</a:t>
            </a:fld>
            <a:endParaRPr lang="en-A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908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3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79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635695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7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4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1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49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1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7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4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4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882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523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046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8" y="1447803"/>
            <a:ext cx="5396365" cy="1389611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4"/>
            <a:ext cx="5396365" cy="1666610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9E38E78A-A6B1-4592-BB4C-AE99EF24CA81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506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680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614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106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695553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1840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235191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906273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7986448" y="4971035"/>
            <a:ext cx="3558339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2400927" y="5129217"/>
            <a:ext cx="3125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506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4" y="4343404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9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4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4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66.xml"/><Relationship Id="rId21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20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24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23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Relationship Id="rId22" Type="http://schemas.openxmlformats.org/officeDocument/2006/relationships/slideLayout" Target="../slideLayouts/slideLayout18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19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1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17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08.xml"/><Relationship Id="rId16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16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2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34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slideLayout" Target="../slideLayouts/slideLayout255.xml"/><Relationship Id="rId1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45.xml"/><Relationship Id="rId21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1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4.xml"/><Relationship Id="rId16" Type="http://schemas.openxmlformats.org/officeDocument/2006/relationships/slideLayout" Target="../slideLayouts/slideLayout258.xml"/><Relationship Id="rId20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24" Type="http://schemas.openxmlformats.org/officeDocument/2006/relationships/theme" Target="../theme/theme14.xml"/><Relationship Id="rId5" Type="http://schemas.openxmlformats.org/officeDocument/2006/relationships/slideLayout" Target="../slideLayouts/slideLayout247.xml"/><Relationship Id="rId15" Type="http://schemas.openxmlformats.org/officeDocument/2006/relationships/slideLayout" Target="../slideLayouts/slideLayout257.xml"/><Relationship Id="rId23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52.xml"/><Relationship Id="rId19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Relationship Id="rId22" Type="http://schemas.openxmlformats.org/officeDocument/2006/relationships/slideLayout" Target="../slideLayouts/slideLayout2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1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17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75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slideLayout" Target="../slideLayouts/slideLayout27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18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17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85.xml"/><Relationship Id="rId16" Type="http://schemas.openxmlformats.org/officeDocument/2006/relationships/slideLayout" Target="../slideLayouts/slideLayout299.xml"/><Relationship Id="rId20" Type="http://schemas.openxmlformats.org/officeDocument/2006/relationships/theme" Target="../theme/theme16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3.xml"/><Relationship Id="rId19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9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5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8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3"/>
            <a:ext cx="11155093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5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050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816" marR="0" indent="-175022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8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885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2716" marR="0" indent="-173831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17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1785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9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5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8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3"/>
            <a:ext cx="11155093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0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  <p:sldLayoutId id="2147483934" r:id="rId19"/>
    <p:sldLayoutId id="2147483935" r:id="rId20"/>
    <p:sldLayoutId id="2147483936" r:id="rId21"/>
    <p:sldLayoutId id="2147483937" r:id="rId22"/>
    <p:sldLayoutId id="2147483938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0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8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17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5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9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4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4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1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rgbClr val="0072C5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251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4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4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9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45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4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4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0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1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5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7" y="228601"/>
            <a:ext cx="11151919" cy="4959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50" y="1447802"/>
            <a:ext cx="11151916" cy="13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0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</p:sldLayoutIdLst>
  <p:transition>
    <p:fade/>
  </p:transition>
  <p:txStyles>
    <p:titleStyle>
      <a:lvl1pPr algn="l" defTabSz="606305" rtl="0" eaLnBrk="1" latinLnBrk="0" hangingPunct="1">
        <a:lnSpc>
          <a:spcPct val="90000"/>
        </a:lnSpc>
        <a:spcBef>
          <a:spcPct val="0"/>
        </a:spcBef>
        <a:buNone/>
        <a:defRPr lang="en-US" sz="3581" b="0" kern="1200" cap="none" spc="-67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229478" indent="-229478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12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17904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17904" algn="l"/>
        </a:tabLst>
        <a:defRPr sz="1857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06329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1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983180" indent="-148424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06329" algn="l"/>
        </a:tabLst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135815" indent="-15263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667339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6pPr>
      <a:lvl7pPr marL="1970490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7pPr>
      <a:lvl8pPr marL="2273643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8pPr>
      <a:lvl9pPr marL="2576795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1pPr>
      <a:lvl2pPr marL="303153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2pPr>
      <a:lvl3pPr marL="606305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3pPr>
      <a:lvl4pPr marL="90945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4pPr>
      <a:lvl5pPr marL="121261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5pPr>
      <a:lvl6pPr marL="1515762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818914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12206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42522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riya/phantomjs/blob/master/examples/direction.js" TargetMode="External"/><Relationship Id="rId2" Type="http://schemas.openxmlformats.org/officeDocument/2006/relationships/hyperlink" Target="http://nerds.airbnb.com/isomorphic-javascript-future-web-apps/" TargetMode="Externa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yslow.org/phantomjs/" TargetMode="External"/><Relationship Id="rId4" Type="http://schemas.openxmlformats.org/officeDocument/2006/relationships/hyperlink" Target="https://github.com/ariya/phantomjs/blob/master/examples/follow.j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hantomjs.org/tips-and-tricks.html" TargetMode="Externa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PhantomJS</a:t>
            </a:r>
            <a:r>
              <a:rPr lang="en-US" dirty="0" smtClean="0"/>
              <a:t>: Headless Browser for your SharePoint/Online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John Liu – SharePoint Gurus</a:t>
            </a:r>
            <a:endParaRPr lang="en-AU" dirty="0"/>
          </a:p>
        </p:txBody>
      </p:sp>
      <p:pic>
        <p:nvPicPr>
          <p:cNvPr id="1026" name="Picture 2" descr="Phantom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17" y="874536"/>
            <a:ext cx="228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819606"/>
            <a:ext cx="11151917" cy="1906143"/>
          </a:xfrm>
        </p:spPr>
        <p:txBody>
          <a:bodyPr/>
          <a:lstStyle/>
          <a:p>
            <a:r>
              <a:rPr lang="en-AU" dirty="0" smtClean="0"/>
              <a:t>Exporting SharePoint Pages to Document Library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Demo </a:t>
            </a:r>
            <a:r>
              <a:rPr lang="en-AU" dirty="0" smtClean="0"/>
              <a:t>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0981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Take Any Web Page to Document Library</a:t>
            </a:r>
          </a:p>
          <a:p>
            <a:r>
              <a:rPr lang="en-AU" dirty="0" smtClean="0"/>
              <a:t>List Forms</a:t>
            </a:r>
          </a:p>
          <a:p>
            <a:r>
              <a:rPr lang="en-AU" dirty="0" smtClean="0"/>
              <a:t>InfoPath Forms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Take output as </a:t>
            </a:r>
            <a:r>
              <a:rPr lang="en-AU" dirty="0" err="1" smtClean="0"/>
              <a:t>png</a:t>
            </a:r>
            <a:r>
              <a:rPr lang="en-AU" dirty="0" smtClean="0"/>
              <a:t> stream.  </a:t>
            </a:r>
          </a:p>
          <a:p>
            <a:r>
              <a:rPr lang="en-AU" dirty="0" smtClean="0"/>
              <a:t>Add directly to </a:t>
            </a:r>
            <a:r>
              <a:rPr lang="en-AU" dirty="0" err="1" smtClean="0"/>
              <a:t>sharepoint</a:t>
            </a:r>
            <a:r>
              <a:rPr lang="en-AU" dirty="0" smtClean="0"/>
              <a:t> via REST API</a:t>
            </a:r>
          </a:p>
          <a:p>
            <a:pPr lvl="1"/>
            <a:r>
              <a:rPr lang="en-AU" dirty="0" smtClean="0"/>
              <a:t>I find this kind of shatters my sense of reality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5062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819606"/>
            <a:ext cx="11151917" cy="2116536"/>
          </a:xfrm>
        </p:spPr>
        <p:txBody>
          <a:bodyPr/>
          <a:lstStyle/>
          <a:p>
            <a:r>
              <a:rPr lang="en-AU" dirty="0" smtClean="0"/>
              <a:t>Building a Site Directory with Thumbnails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Demo </a:t>
            </a:r>
            <a:r>
              <a:rPr lang="en-AU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974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5966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819606"/>
            <a:ext cx="11151917" cy="1962787"/>
          </a:xfrm>
        </p:spPr>
        <p:txBody>
          <a:bodyPr/>
          <a:lstStyle/>
          <a:p>
            <a:r>
              <a:rPr lang="en-AU" dirty="0" smtClean="0"/>
              <a:t>Taking PDF Snapshots of Forms from Workflow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Demo 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6627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91" y="1447805"/>
            <a:ext cx="6108449" cy="49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573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433" y="1205159"/>
            <a:ext cx="1954101" cy="2489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50" y="1205159"/>
            <a:ext cx="6225077" cy="22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04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96" y="1567221"/>
            <a:ext cx="3996768" cy="3403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894" y="1567221"/>
            <a:ext cx="3932721" cy="39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71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50" y="1447805"/>
            <a:ext cx="6160581" cy="63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8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Demo 3 - Summary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Source Code</a:t>
            </a:r>
          </a:p>
          <a:p>
            <a:r>
              <a:rPr lang="en-AU" dirty="0" smtClean="0"/>
              <a:t>Screenshots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2205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past, I have talked to you about:</a:t>
            </a:r>
          </a:p>
          <a:p>
            <a:pPr lvl="1"/>
            <a:r>
              <a:rPr lang="en-US" dirty="0" err="1" smtClean="0"/>
              <a:t>SPServices</a:t>
            </a:r>
            <a:r>
              <a:rPr lang="en-US" dirty="0" smtClean="0"/>
              <a:t>, JQuery + REST, </a:t>
            </a:r>
            <a:r>
              <a:rPr lang="en-US" dirty="0" err="1" smtClean="0"/>
              <a:t>KnockoutJS</a:t>
            </a:r>
            <a:r>
              <a:rPr lang="en-US" dirty="0" smtClean="0"/>
              <a:t>, </a:t>
            </a:r>
            <a:r>
              <a:rPr lang="en-US" dirty="0" err="1" smtClean="0"/>
              <a:t>TypeScript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Today, I want to talk to you about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would be either </a:t>
            </a:r>
            <a:r>
              <a:rPr lang="en-US" dirty="0" smtClean="0">
                <a:solidFill>
                  <a:schemeClr val="accent1"/>
                </a:solidFill>
              </a:rPr>
              <a:t>the best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at least </a:t>
            </a:r>
            <a:r>
              <a:rPr lang="en-US" i="1" dirty="0" smtClean="0">
                <a:solidFill>
                  <a:schemeClr val="accent1"/>
                </a:solidFill>
              </a:rPr>
              <a:t>the weirdest </a:t>
            </a:r>
            <a:r>
              <a:rPr lang="en-US" dirty="0" smtClean="0"/>
              <a:t>technology stack you might actually use with SharePoint/Online</a:t>
            </a:r>
          </a:p>
          <a:p>
            <a:endParaRPr lang="en-US" dirty="0"/>
          </a:p>
        </p:txBody>
      </p:sp>
      <p:pic>
        <p:nvPicPr>
          <p:cNvPr id="4" name="Picture 2" descr="Phantom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33" y="2395765"/>
            <a:ext cx="228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819606"/>
            <a:ext cx="11151917" cy="2035615"/>
          </a:xfrm>
        </p:spPr>
        <p:txBody>
          <a:bodyPr/>
          <a:lstStyle/>
          <a:p>
            <a:r>
              <a:rPr lang="en-AU" dirty="0" smtClean="0"/>
              <a:t>Checking Office 365 CSS Customizations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Demo </a:t>
            </a:r>
            <a:r>
              <a:rPr lang="en-AU" dirty="0" smtClean="0"/>
              <a:t>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4326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Demo 5 - summary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Why is this one last?</a:t>
            </a:r>
          </a:p>
          <a:p>
            <a:r>
              <a:rPr lang="en-AU" dirty="0" smtClean="0"/>
              <a:t>I’m not a fan of the way I did authentication</a:t>
            </a:r>
          </a:p>
          <a:p>
            <a:pPr lvl="1"/>
            <a:r>
              <a:rPr lang="en-AU" dirty="0" smtClean="0"/>
              <a:t>I think it can work better with Azure-AD login and tokens.  But I haven’t figure this out.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9605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Advanced Scenarios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Generating SPA Pages for </a:t>
            </a:r>
            <a:r>
              <a:rPr lang="en-AU" dirty="0" smtClean="0"/>
              <a:t>Speed</a:t>
            </a:r>
          </a:p>
          <a:p>
            <a:pPr lvl="1"/>
            <a:r>
              <a:rPr lang="en-AU" i="1" dirty="0" smtClean="0">
                <a:solidFill>
                  <a:schemeClr val="accent1"/>
                </a:solidFill>
              </a:rPr>
              <a:t>Isomorphic</a:t>
            </a:r>
            <a:r>
              <a:rPr lang="en-AU" dirty="0" smtClean="0"/>
              <a:t> JavaScript</a:t>
            </a:r>
          </a:p>
          <a:p>
            <a:pPr lvl="1"/>
            <a:r>
              <a:rPr lang="en-AU" dirty="0">
                <a:hlinkClick r:id="rId2"/>
              </a:rPr>
              <a:t>http://nerds.airbnb.com/isomorphic-javascript-future-web-apps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Scrapping Web Pages - no API</a:t>
            </a:r>
          </a:p>
          <a:p>
            <a:pPr lvl="1"/>
            <a:r>
              <a:rPr lang="en-AU" dirty="0" smtClean="0">
                <a:hlinkClick r:id="rId3"/>
              </a:rPr>
              <a:t>https</a:t>
            </a:r>
            <a:r>
              <a:rPr lang="en-AU" dirty="0">
                <a:hlinkClick r:id="rId3"/>
              </a:rPr>
              <a:t>://</a:t>
            </a:r>
            <a:r>
              <a:rPr lang="en-AU" dirty="0" smtClean="0">
                <a:hlinkClick r:id="rId3"/>
              </a:rPr>
              <a:t>github.com/ariya/phantomjs/blob/master/examples/direction.js</a:t>
            </a:r>
            <a:endParaRPr lang="en-AU" dirty="0" smtClean="0"/>
          </a:p>
          <a:p>
            <a:pPr lvl="1"/>
            <a:r>
              <a:rPr lang="en-AU" dirty="0">
                <a:hlinkClick r:id="rId4"/>
              </a:rPr>
              <a:t>https://</a:t>
            </a:r>
            <a:r>
              <a:rPr lang="en-AU" dirty="0" smtClean="0">
                <a:hlinkClick r:id="rId4"/>
              </a:rPr>
              <a:t>github.com/ariya/phantomjs/blob/master/examples/follow.js</a:t>
            </a:r>
            <a:endParaRPr lang="en-AU" dirty="0" smtClean="0"/>
          </a:p>
          <a:p>
            <a:pPr lvl="1"/>
            <a:endParaRPr lang="en-AU" dirty="0"/>
          </a:p>
          <a:p>
            <a:r>
              <a:rPr lang="en-AU" dirty="0" smtClean="0"/>
              <a:t>Automated Web Performance checking</a:t>
            </a:r>
          </a:p>
          <a:p>
            <a:pPr lvl="1"/>
            <a:r>
              <a:rPr lang="en-AU" dirty="0">
                <a:hlinkClick r:id="rId5"/>
              </a:rPr>
              <a:t>http://yslow.org/phantomjs</a:t>
            </a:r>
            <a:r>
              <a:rPr lang="en-AU" dirty="0" smtClean="0">
                <a:hlinkClick r:id="rId5"/>
              </a:rPr>
              <a:t>/</a:t>
            </a:r>
            <a:r>
              <a:rPr lang="en-AU" dirty="0" smtClean="0"/>
              <a:t> </a:t>
            </a:r>
            <a:br>
              <a:rPr lang="en-AU" dirty="0" smtClean="0"/>
            </a:br>
            <a:endParaRPr lang="en-AU" dirty="0"/>
          </a:p>
          <a:p>
            <a:r>
              <a:rPr lang="en-AU" dirty="0" err="1"/>
              <a:t>PhantomJS</a:t>
            </a:r>
            <a:r>
              <a:rPr lang="en-AU" dirty="0"/>
              <a:t> </a:t>
            </a:r>
            <a:r>
              <a:rPr lang="en-AU" dirty="0" smtClean="0"/>
              <a:t>Server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2083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Tips,Tricks</a:t>
            </a:r>
            <a:r>
              <a:rPr lang="en-AU" dirty="0" smtClean="0"/>
              <a:t> and Traps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Use Page Background Colour</a:t>
            </a:r>
          </a:p>
          <a:p>
            <a:pPr lvl="1"/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phantomjs.org/tips-and-tricks.html</a:t>
            </a:r>
            <a:endParaRPr lang="en-AU" dirty="0"/>
          </a:p>
          <a:p>
            <a:r>
              <a:rPr lang="en-AU" dirty="0" smtClean="0"/>
              <a:t>Override Bootstrap media=@print</a:t>
            </a:r>
          </a:p>
        </p:txBody>
      </p:sp>
    </p:spTree>
    <p:extLst>
      <p:ext uri="{BB962C8B-B14F-4D97-AF65-F5344CB8AC3E}">
        <p14:creationId xmlns:p14="http://schemas.microsoft.com/office/powerpoint/2010/main" val="2687001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 </a:t>
            </a:r>
            <a:r>
              <a:rPr lang="en-AU" dirty="0" err="1" smtClean="0"/>
              <a:t>color</a:t>
            </a:r>
            <a:r>
              <a:rPr lang="en-AU" dirty="0" smtClean="0"/>
              <a:t> and @print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45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Tips,Tricks</a:t>
            </a:r>
            <a:r>
              <a:rPr lang="en-AU" dirty="0" smtClean="0"/>
              <a:t> and Traps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394690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819606"/>
            <a:ext cx="11151917" cy="999835"/>
          </a:xfrm>
        </p:spPr>
        <p:txBody>
          <a:bodyPr/>
          <a:lstStyle/>
          <a:p>
            <a:r>
              <a:rPr lang="en-AU" dirty="0" smtClean="0"/>
              <a:t>Remote Debugging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Demo </a:t>
            </a:r>
            <a:r>
              <a:rPr lang="en-AU" dirty="0" smtClean="0"/>
              <a:t>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1673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Tips,Tricks</a:t>
            </a:r>
            <a:r>
              <a:rPr lang="en-AU" dirty="0" smtClean="0"/>
              <a:t> and Traps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Remote Debugging via </a:t>
            </a:r>
            <a:r>
              <a:rPr lang="en-AU" dirty="0" err="1" smtClean="0"/>
              <a:t>webkit</a:t>
            </a:r>
            <a:r>
              <a:rPr lang="en-AU" dirty="0" smtClean="0"/>
              <a:t> browser</a:t>
            </a:r>
          </a:p>
          <a:p>
            <a:pPr marL="212809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5728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1318988"/>
          </a:xfrm>
        </p:spPr>
        <p:txBody>
          <a:bodyPr/>
          <a:lstStyle/>
          <a:p>
            <a:r>
              <a:rPr lang="en-AU" dirty="0" smtClean="0"/>
              <a:t>We installed </a:t>
            </a:r>
            <a:r>
              <a:rPr lang="en-AU" dirty="0" err="1" smtClean="0"/>
              <a:t>PhantomJS</a:t>
            </a:r>
            <a:endParaRPr lang="en-AU" dirty="0" smtClean="0"/>
          </a:p>
          <a:p>
            <a:r>
              <a:rPr lang="en-AU" dirty="0" smtClean="0"/>
              <a:t>We play through examples with SharePoint and Office 365</a:t>
            </a:r>
          </a:p>
          <a:p>
            <a:r>
              <a:rPr lang="en-AU" dirty="0" smtClean="0"/>
              <a:t>We talk about the future possibilities</a:t>
            </a:r>
          </a:p>
          <a:p>
            <a:r>
              <a:rPr lang="en-AU" dirty="0" smtClean="0"/>
              <a:t>We wrapped up with some Tips and Tricks</a:t>
            </a:r>
          </a:p>
          <a:p>
            <a:endParaRPr lang="en-AU" dirty="0"/>
          </a:p>
          <a:p>
            <a:r>
              <a:rPr lang="en-AU" dirty="0" smtClean="0"/>
              <a:t>Thank you.</a:t>
            </a:r>
          </a:p>
          <a:p>
            <a:endParaRPr lang="en-AU" dirty="0"/>
          </a:p>
          <a:p>
            <a:r>
              <a:rPr lang="en-AU" dirty="0" smtClean="0"/>
              <a:t>I hope you find </a:t>
            </a:r>
            <a:r>
              <a:rPr lang="en-AU" dirty="0" err="1" smtClean="0"/>
              <a:t>PhantomJS</a:t>
            </a:r>
            <a:r>
              <a:rPr lang="en-AU" dirty="0" smtClean="0"/>
              <a:t> as amazing as I do.  </a:t>
            </a:r>
          </a:p>
          <a:p>
            <a:r>
              <a:rPr lang="en-AU" dirty="0" smtClean="0"/>
              <a:t>Definitely a very useful tool in your toolbox.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39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78952" y="1113906"/>
            <a:ext cx="10240453" cy="1701888"/>
          </a:xfrm>
        </p:spPr>
        <p:txBody>
          <a:bodyPr/>
          <a:lstStyle/>
          <a:p>
            <a:r>
              <a:rPr lang="en-AU" dirty="0" smtClean="0"/>
              <a:t>Thank You for listening</a:t>
            </a:r>
            <a:br>
              <a:rPr lang="en-AU" dirty="0" smtClean="0"/>
            </a:br>
            <a:r>
              <a:rPr lang="en-AU" dirty="0" smtClean="0"/>
              <a:t>Thank You Sponsors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78952" y="3067396"/>
            <a:ext cx="10240453" cy="715713"/>
          </a:xfrm>
        </p:spPr>
        <p:txBody>
          <a:bodyPr/>
          <a:lstStyle/>
          <a:p>
            <a:r>
              <a:rPr lang="en-AU" dirty="0" smtClean="0"/>
              <a:t>John Liu </a:t>
            </a:r>
          </a:p>
          <a:p>
            <a:r>
              <a:rPr lang="en-AU" dirty="0" smtClean="0"/>
              <a:t>@</a:t>
            </a:r>
            <a:r>
              <a:rPr lang="en-AU" dirty="0" err="1" smtClean="0"/>
              <a:t>johnnliu</a:t>
            </a:r>
            <a:endParaRPr lang="en-AU" dirty="0" smtClean="0"/>
          </a:p>
          <a:p>
            <a:r>
              <a:rPr lang="en-AU" dirty="0" smtClean="0"/>
              <a:t>John.liu@sharepointgurus.net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2097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You, the Audience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Developers</a:t>
            </a:r>
          </a:p>
          <a:p>
            <a:r>
              <a:rPr lang="en-US" dirty="0" smtClean="0"/>
              <a:t>Power Users</a:t>
            </a:r>
          </a:p>
          <a:p>
            <a:endParaRPr lang="en-US" dirty="0"/>
          </a:p>
          <a:p>
            <a:r>
              <a:rPr lang="en-US" dirty="0" smtClean="0"/>
              <a:t>Knowledge </a:t>
            </a:r>
            <a:r>
              <a:rPr lang="en-US" dirty="0" smtClean="0"/>
              <a:t>of </a:t>
            </a:r>
            <a:r>
              <a:rPr lang="en-US" dirty="0" err="1" smtClean="0"/>
              <a:t>Javascript</a:t>
            </a:r>
            <a:r>
              <a:rPr lang="en-US" dirty="0" smtClean="0"/>
              <a:t> is useful.  </a:t>
            </a:r>
          </a:p>
          <a:p>
            <a:r>
              <a:rPr lang="en-US" dirty="0" smtClean="0"/>
              <a:t>But I provide some example scripts and you can get what you want</a:t>
            </a:r>
          </a:p>
        </p:txBody>
      </p:sp>
    </p:spTree>
    <p:extLst>
      <p:ext uri="{BB962C8B-B14F-4D97-AF65-F5344CB8AC3E}">
        <p14:creationId xmlns:p14="http://schemas.microsoft.com/office/powerpoint/2010/main" val="30873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</a:t>
            </a:r>
            <a:r>
              <a:rPr lang="en-AU" dirty="0" err="1" smtClean="0"/>
              <a:t>PhantomJS</a:t>
            </a:r>
            <a:endParaRPr lang="en-AU" dirty="0" smtClean="0"/>
          </a:p>
          <a:p>
            <a:r>
              <a:rPr lang="en-AU" dirty="0" smtClean="0"/>
              <a:t>Installing </a:t>
            </a:r>
            <a:r>
              <a:rPr lang="en-AU" dirty="0" err="1" smtClean="0"/>
              <a:t>PhantomJS</a:t>
            </a:r>
            <a:r>
              <a:rPr lang="en-AU" dirty="0" smtClean="0"/>
              <a:t> and First Look</a:t>
            </a:r>
          </a:p>
          <a:p>
            <a:r>
              <a:rPr lang="en-AU" dirty="0" smtClean="0"/>
              <a:t>Demos! </a:t>
            </a:r>
            <a:endParaRPr lang="en-AU" dirty="0" smtClean="0"/>
          </a:p>
          <a:p>
            <a:r>
              <a:rPr lang="en-AU" dirty="0" smtClean="0"/>
              <a:t>Tips </a:t>
            </a:r>
            <a:r>
              <a:rPr lang="en-AU" dirty="0" smtClean="0"/>
              <a:t>and </a:t>
            </a:r>
            <a:r>
              <a:rPr lang="en-AU" dirty="0" smtClean="0"/>
              <a:t>Tricks</a:t>
            </a:r>
          </a:p>
          <a:p>
            <a:r>
              <a:rPr lang="en-AU" dirty="0"/>
              <a:t>Advanced Scenarios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117732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PhantomJS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PhantomJS</a:t>
            </a:r>
            <a:r>
              <a:rPr lang="en-US" dirty="0" smtClean="0"/>
              <a:t> IS NOT a Yet-Another-</a:t>
            </a:r>
            <a:r>
              <a:rPr lang="en-US" dirty="0" err="1" smtClean="0"/>
              <a:t>Javascript</a:t>
            </a:r>
            <a:r>
              <a:rPr lang="en-US" dirty="0" smtClean="0"/>
              <a:t>-Framework</a:t>
            </a:r>
          </a:p>
          <a:p>
            <a:r>
              <a:rPr lang="en-US" dirty="0" err="1" smtClean="0"/>
              <a:t>PhantomJS</a:t>
            </a:r>
            <a:r>
              <a:rPr lang="en-US" dirty="0" smtClean="0"/>
              <a:t> IS a Browser</a:t>
            </a:r>
          </a:p>
          <a:p>
            <a:endParaRPr lang="en-US" dirty="0"/>
          </a:p>
          <a:p>
            <a:r>
              <a:rPr lang="en-US" dirty="0" smtClean="0"/>
              <a:t>It is a headless browser</a:t>
            </a:r>
          </a:p>
          <a:p>
            <a:pPr lvl="1"/>
            <a:r>
              <a:rPr lang="en-US" dirty="0" smtClean="0"/>
              <a:t>That you control with </a:t>
            </a:r>
            <a:r>
              <a:rPr lang="en-US" dirty="0" err="1" smtClean="0"/>
              <a:t>Javascript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272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Installation and First Look</a:t>
            </a:r>
            <a:endParaRPr lang="en-AU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Demo 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51476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Demo 0 -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Bing.com is printed to file</a:t>
            </a:r>
          </a:p>
          <a:p>
            <a:endParaRPr lang="en-AU" dirty="0"/>
          </a:p>
          <a:p>
            <a:r>
              <a:rPr lang="en-AU" dirty="0"/>
              <a:t>Using Require to load modules.</a:t>
            </a:r>
          </a:p>
          <a:p>
            <a:r>
              <a:rPr lang="en-AU" dirty="0" err="1"/>
              <a:t>var</a:t>
            </a:r>
            <a:r>
              <a:rPr lang="en-AU" dirty="0"/>
              <a:t> </a:t>
            </a:r>
            <a:r>
              <a:rPr lang="en-AU" dirty="0" err="1"/>
              <a:t>WebPage</a:t>
            </a:r>
            <a:r>
              <a:rPr lang="en-AU" dirty="0"/>
              <a:t> = require('webpage');</a:t>
            </a:r>
          </a:p>
          <a:p>
            <a:r>
              <a:rPr lang="en-AU" dirty="0" err="1"/>
              <a:t>var</a:t>
            </a:r>
            <a:r>
              <a:rPr lang="en-AU" dirty="0"/>
              <a:t> page = </a:t>
            </a:r>
            <a:r>
              <a:rPr lang="en-AU" dirty="0" err="1"/>
              <a:t>WebPage.create</a:t>
            </a:r>
            <a:r>
              <a:rPr lang="en-AU" dirty="0"/>
              <a:t>();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69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9250" y="2819606"/>
            <a:ext cx="11151917" cy="1776670"/>
          </a:xfrm>
        </p:spPr>
        <p:txBody>
          <a:bodyPr/>
          <a:lstStyle/>
          <a:p>
            <a:r>
              <a:rPr lang="en-AU" dirty="0" smtClean="0"/>
              <a:t>Test Your SharePoint Customizations</a:t>
            </a:r>
            <a:endParaRPr lang="en-A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Demo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0116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Demo 1 Summary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page.includes</a:t>
            </a:r>
            <a:r>
              <a:rPr lang="en-AU" dirty="0" smtClean="0"/>
              <a:t>(“url.to.js”)</a:t>
            </a:r>
          </a:p>
          <a:p>
            <a:r>
              <a:rPr lang="en-AU" dirty="0" err="1" smtClean="0"/>
              <a:t>page.injectJs</a:t>
            </a:r>
            <a:r>
              <a:rPr lang="en-AU" dirty="0" smtClean="0"/>
              <a:t>(“filepath.to.js”)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32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SharePoint 15">
  <a:themeElements>
    <a:clrScheme name="Custom 1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A5A5A5"/>
      </a:accent2>
      <a:accent3>
        <a:srgbClr val="7F7F7F"/>
      </a:accent3>
      <a:accent4>
        <a:srgbClr val="505050"/>
      </a:accent4>
      <a:accent5>
        <a:srgbClr val="969696"/>
      </a:accent5>
      <a:accent6>
        <a:srgbClr val="D2D2D2"/>
      </a:accent6>
      <a:hlink>
        <a:srgbClr val="0070C0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0.xml><?xml version="1.0" encoding="utf-8"?>
<a:theme xmlns:a="http://schemas.openxmlformats.org/drawingml/2006/main" name="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2.xml><?xml version="1.0" encoding="utf-8"?>
<a:theme xmlns:a="http://schemas.openxmlformats.org/drawingml/2006/main" name="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3.xml><?xml version="1.0" encoding="utf-8"?>
<a:theme xmlns:a="http://schemas.openxmlformats.org/drawingml/2006/main" name="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4.xml><?xml version="1.0" encoding="utf-8"?>
<a:theme xmlns:a="http://schemas.openxmlformats.org/drawingml/2006/main" name="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6.xml><?xml version="1.0" encoding="utf-8"?>
<a:theme xmlns:a="http://schemas.openxmlformats.org/drawingml/2006/main" name="1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.xml><?xml version="1.0" encoding="utf-8"?>
<a:theme xmlns:a="http://schemas.openxmlformats.org/drawingml/2006/main" name="Metro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" id="{B3CECD4F-57CC-4340-A65D-FD24177D8221}" vid="{59706B22-DA69-4E87-A752-3090FEF9EEBA}"/>
    </a:ext>
  </a:extLst>
</a:theme>
</file>

<file path=ppt/theme/theme3.xml><?xml version="1.0" encoding="utf-8"?>
<a:theme xmlns:a="http://schemas.openxmlformats.org/drawingml/2006/main" name="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8.xml><?xml version="1.0" encoding="utf-8"?>
<a:theme xmlns:a="http://schemas.openxmlformats.org/drawingml/2006/main" name="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9.xml><?xml version="1.0" encoding="utf-8"?>
<a:theme xmlns:a="http://schemas.openxmlformats.org/drawingml/2006/main" name="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O365 Saturday Slide Template</Template>
  <TotalTime>1175</TotalTime>
  <Words>397</Words>
  <Application>Microsoft Office PowerPoint</Application>
  <PresentationFormat>Widescreen</PresentationFormat>
  <Paragraphs>99</Paragraphs>
  <Slides>29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29</vt:i4>
      </vt:variant>
    </vt:vector>
  </HeadingPairs>
  <TitlesOfParts>
    <vt:vector size="52" baseType="lpstr">
      <vt:lpstr>Arial</vt:lpstr>
      <vt:lpstr>Consolas</vt:lpstr>
      <vt:lpstr>Segoe Pro Display Light</vt:lpstr>
      <vt:lpstr>Segoe Pro Light</vt:lpstr>
      <vt:lpstr>Segoe UI</vt:lpstr>
      <vt:lpstr>Segoe UI Light</vt:lpstr>
      <vt:lpstr>Wingdings</vt:lpstr>
      <vt:lpstr>3_SharePoint 15</vt:lpstr>
      <vt:lpstr>Metro</vt:lpstr>
      <vt:lpstr>5-30055_SharePoint Template 2012 - 16x9 - Colored Accent Slides</vt:lpstr>
      <vt:lpstr>Office365 Template 2012 - White Background</vt:lpstr>
      <vt:lpstr>1_5-30055_SharePoint Template 2012 - 16x9 - Colored Accent Slides</vt:lpstr>
      <vt:lpstr>SharePoint Template 2012 - White Background</vt:lpstr>
      <vt:lpstr>2_SharePoint 15</vt:lpstr>
      <vt:lpstr>4_SharePoint 15</vt:lpstr>
      <vt:lpstr>Metro Template Light 16x9</vt:lpstr>
      <vt:lpstr>1_SharePoint 15</vt:lpstr>
      <vt:lpstr>5_SharePoint 15</vt:lpstr>
      <vt:lpstr>6_SharePoint 15</vt:lpstr>
      <vt:lpstr>7_SharePoint 15</vt:lpstr>
      <vt:lpstr>8_SharePoint 15</vt:lpstr>
      <vt:lpstr>9_SharePoint 15</vt:lpstr>
      <vt:lpstr>10_SharePoint 15</vt:lpstr>
      <vt:lpstr>Introducing PhantomJS: Headless Browser for your SharePoint/Online</vt:lpstr>
      <vt:lpstr>Interest</vt:lpstr>
      <vt:lpstr>You, the Audience</vt:lpstr>
      <vt:lpstr>Contents</vt:lpstr>
      <vt:lpstr>What is PhantomJS</vt:lpstr>
      <vt:lpstr>Installation and First Look</vt:lpstr>
      <vt:lpstr>Demo 0 - Summary</vt:lpstr>
      <vt:lpstr>Test Your SharePoint Customizations</vt:lpstr>
      <vt:lpstr>Demo 1 Summary</vt:lpstr>
      <vt:lpstr>Exporting SharePoint Pages to Document Library</vt:lpstr>
      <vt:lpstr>PowerPoint Presentation</vt:lpstr>
      <vt:lpstr>Building a Site Directory with Thumbnails</vt:lpstr>
      <vt:lpstr>PowerPoint Presentation</vt:lpstr>
      <vt:lpstr>Taking PDF Snapshots of Forms from Workflow</vt:lpstr>
      <vt:lpstr>PowerPoint Presentation</vt:lpstr>
      <vt:lpstr>PowerPoint Presentation</vt:lpstr>
      <vt:lpstr>PowerPoint Presentation</vt:lpstr>
      <vt:lpstr>PowerPoint Presentation</vt:lpstr>
      <vt:lpstr>Demo 3 - Summary</vt:lpstr>
      <vt:lpstr>Checking Office 365 CSS Customizations</vt:lpstr>
      <vt:lpstr>Demo 5 - summary</vt:lpstr>
      <vt:lpstr>Advanced Scenarios </vt:lpstr>
      <vt:lpstr>Tips,Tricks and Traps</vt:lpstr>
      <vt:lpstr>Background color and @print </vt:lpstr>
      <vt:lpstr>Tips,Tricks and Traps</vt:lpstr>
      <vt:lpstr>Remote Debugging</vt:lpstr>
      <vt:lpstr>Tips,Tricks and Traps</vt:lpstr>
      <vt:lpstr>PowerPoint Presentation</vt:lpstr>
      <vt:lpstr>Thank You for listening Thank You Sponsors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PhantomJS: Headless Browser for your SharePoint/Online</dc:title>
  <dc:creator>John Liu</dc:creator>
  <cp:lastModifiedBy>John Liu</cp:lastModifiedBy>
  <cp:revision>31</cp:revision>
  <dcterms:created xsi:type="dcterms:W3CDTF">2015-05-07T11:17:20Z</dcterms:created>
  <dcterms:modified xsi:type="dcterms:W3CDTF">2015-05-21T16:45:09Z</dcterms:modified>
</cp:coreProperties>
</file>