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65" r:id="rId2"/>
    <p:sldId id="270" r:id="rId3"/>
    <p:sldId id="275" r:id="rId4"/>
    <p:sldId id="274" r:id="rId5"/>
    <p:sldId id="257" r:id="rId6"/>
    <p:sldId id="258" r:id="rId7"/>
    <p:sldId id="279" r:id="rId8"/>
    <p:sldId id="280" r:id="rId9"/>
    <p:sldId id="281" r:id="rId10"/>
    <p:sldId id="276" r:id="rId11"/>
    <p:sldId id="259" r:id="rId12"/>
    <p:sldId id="269" r:id="rId13"/>
    <p:sldId id="264" r:id="rId14"/>
    <p:sldId id="266" r:id="rId15"/>
    <p:sldId id="278" r:id="rId16"/>
    <p:sldId id="284" r:id="rId17"/>
    <p:sldId id="286" r:id="rId18"/>
    <p:sldId id="272" r:id="rId19"/>
    <p:sldId id="263" r:id="rId20"/>
    <p:sldId id="282" r:id="rId21"/>
    <p:sldId id="283" r:id="rId22"/>
    <p:sldId id="273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54676" autoAdjust="0"/>
  </p:normalViewPr>
  <p:slideViewPr>
    <p:cSldViewPr>
      <p:cViewPr varScale="1">
        <p:scale>
          <a:sx n="48" d="100"/>
          <a:sy n="48" d="100"/>
        </p:scale>
        <p:origin x="-10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534F-54FD-4FD8-A37F-18942C1D196E}" type="datetimeFigureOut">
              <a:rPr lang="en-AU" smtClean="0"/>
              <a:t>24/09/2011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109FA-247B-4C0B-B703-993059DDD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58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10636-D398-4386-8C4D-46298BE5FDFE}" type="datetimeFigureOut">
              <a:rPr lang="en-AU" smtClean="0"/>
              <a:t>24/09/2011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C780-E322-4CC4-A374-C303876F9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86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MS surface joke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4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20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Write your own SOAP and REST services</a:t>
            </a:r>
          </a:p>
          <a:p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Create soap service</a:t>
            </a:r>
          </a:p>
          <a:p>
            <a:pPr marL="228600" indent="-228600">
              <a:buAutoNum type="arabicPeriod"/>
            </a:pPr>
            <a:r>
              <a:rPr lang="en-AU" dirty="0" smtClean="0"/>
              <a:t>Deploy and see the /</a:t>
            </a:r>
            <a:r>
              <a:rPr lang="en-AU" dirty="0" err="1" smtClean="0"/>
              <a:t>mex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Issues with binding</a:t>
            </a:r>
          </a:p>
          <a:p>
            <a:pPr marL="228600" indent="-228600">
              <a:buAutoNum type="arabicPeriod"/>
            </a:pPr>
            <a:r>
              <a:rPr lang="en-AU" dirty="0" smtClean="0"/>
              <a:t>Create</a:t>
            </a:r>
            <a:r>
              <a:rPr lang="en-AU" baseline="0" dirty="0" smtClean="0"/>
              <a:t> REST service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Look at the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What we can do in REST – full </a:t>
            </a:r>
            <a:r>
              <a:rPr lang="en-AU" baseline="0" dirty="0" err="1" smtClean="0"/>
              <a:t>SPContext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Create a dumb web part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Smarts in </a:t>
            </a:r>
            <a:r>
              <a:rPr lang="en-AU" baseline="0" dirty="0" err="1" smtClean="0"/>
              <a:t>javascript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See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See </a:t>
            </a:r>
            <a:r>
              <a:rPr lang="en-AU" baseline="0" dirty="0" err="1" smtClean="0"/>
              <a:t>Javascript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Network payload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JavaScript debugging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PUT service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err="1" smtClean="0"/>
              <a:t>DataService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59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WCF service can only have 1 base address header</a:t>
            </a:r>
          </a:p>
          <a:p>
            <a:endParaRPr lang="en-AU" dirty="0" smtClean="0"/>
          </a:p>
          <a:p>
            <a:r>
              <a:rPr lang="en-AU" dirty="0" smtClean="0"/>
              <a:t>Can cheat either in code or in configuration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15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3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Write your own SOAP and REST services</a:t>
            </a:r>
          </a:p>
          <a:p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Create soap service</a:t>
            </a:r>
          </a:p>
          <a:p>
            <a:pPr marL="228600" indent="-228600">
              <a:buAutoNum type="arabicPeriod"/>
            </a:pPr>
            <a:r>
              <a:rPr lang="en-AU" dirty="0" smtClean="0"/>
              <a:t>Deploy and see the /</a:t>
            </a:r>
            <a:r>
              <a:rPr lang="en-AU" dirty="0" err="1" smtClean="0"/>
              <a:t>mex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Issues with binding</a:t>
            </a:r>
          </a:p>
          <a:p>
            <a:pPr marL="228600" indent="-228600">
              <a:buAutoNum type="arabicPeriod"/>
            </a:pPr>
            <a:r>
              <a:rPr lang="en-AU" dirty="0" smtClean="0"/>
              <a:t>Create</a:t>
            </a:r>
            <a:r>
              <a:rPr lang="en-AU" baseline="0" dirty="0" smtClean="0"/>
              <a:t> REST service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Look at the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What we can do in REST – full </a:t>
            </a:r>
            <a:r>
              <a:rPr lang="en-AU" baseline="0" dirty="0" err="1" smtClean="0"/>
              <a:t>SPContext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Create a dumb web part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Smarts in </a:t>
            </a:r>
            <a:r>
              <a:rPr lang="en-AU" baseline="0" dirty="0" err="1" smtClean="0"/>
              <a:t>javascript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See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See </a:t>
            </a:r>
            <a:r>
              <a:rPr lang="en-AU" baseline="0" dirty="0" err="1" smtClean="0"/>
              <a:t>Javascript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Network payload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JavaScript debugging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PUT service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err="1" smtClean="0"/>
              <a:t>DataService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59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20966"/>
            <a:ext cx="5972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1760" y="3837190"/>
            <a:ext cx="6008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544616" cy="9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2803" y="260648"/>
            <a:ext cx="2494981" cy="6336704"/>
            <a:chOff x="132803" y="260648"/>
            <a:chExt cx="2494981" cy="63367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9512" y="260648"/>
              <a:ext cx="2376264" cy="63367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400" b="1" dirty="0" smtClean="0">
                  <a:solidFill>
                    <a:schemeClr val="tx1"/>
                  </a:solidFill>
                  <a:latin typeface="+mj-lt"/>
                </a:rPr>
                <a:t>Sponsors</a:t>
              </a:r>
            </a:p>
            <a:p>
              <a:r>
                <a:rPr lang="en-AU" sz="1400" b="1" dirty="0" smtClean="0">
                  <a:solidFill>
                    <a:srgbClr val="FFC000"/>
                  </a:solidFill>
                  <a:latin typeface="+mj-lt"/>
                </a:rPr>
                <a:t>Gold</a:t>
              </a: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r>
                <a:rPr lang="en-A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Silver</a:t>
              </a:r>
            </a:p>
            <a:p>
              <a:endParaRPr lang="en-AU" sz="11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1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  <a:p>
              <a:r>
                <a:rPr lang="en-A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Bronze</a:t>
              </a:r>
              <a:endParaRPr lang="en-AU" sz="14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17" name="Picture 16" descr="http://sharepointsaturday.org/sydney/SiteImages/AvePoint-Logo.pn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4" y="692696"/>
              <a:ext cx="1579107" cy="47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http://sharepointsaturday.org/sydney/SiteImages/K2%20logo.gif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51" y="2564904"/>
              <a:ext cx="933538" cy="534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ttp://www.idera.com/campaign_images/idera_logo_tag.jpg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63" y="1268760"/>
              <a:ext cx="1210146" cy="49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C:\Users\Brian\Desktop\BA_Insight.jpg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34" y="4077072"/>
              <a:ext cx="1611372" cy="38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www.sharepointsaturday.org/perth/SiteImages/Extelligent%20logo%20sml.jpg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4" y="4782546"/>
              <a:ext cx="1483327" cy="364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C:\Users\Brian\Desktop\telerik_logo.png"/>
            <p:cNvPicPr>
              <a:picLocks noChangeAspect="1" noChangeArrowheads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73" y="5690177"/>
              <a:ext cx="979575" cy="35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ttp://sharepointsaturday.org/melbourne/SiteImages/CLIFTONS_300RGBfullcolour_small.jpg"/>
            <p:cNvPicPr/>
            <p:nvPr userDrawn="1"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16" y="1886289"/>
              <a:ext cx="1248493" cy="4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Brian\Desktop\Typemock Logo.png"/>
            <p:cNvPicPr/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03" y="6093296"/>
              <a:ext cx="1406723" cy="366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54" y="3160959"/>
              <a:ext cx="1654573" cy="53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 userDrawn="1"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58536" y="5266758"/>
              <a:ext cx="1302931" cy="277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337" y="4728936"/>
              <a:ext cx="517290" cy="47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 descr="http://www.ozewai.org/2002/hi-logo-reg.gi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540" y="5641987"/>
              <a:ext cx="1195339" cy="45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Brian\Desktop\3grow-vertical.png"/>
            <p:cNvPicPr>
              <a:picLocks noChangeAspect="1" noChangeArrowheads="1"/>
            </p:cNvPicPr>
            <p:nvPr userDrawn="1"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01"/>
            <a:stretch/>
          </p:blipFill>
          <p:spPr bwMode="auto">
            <a:xfrm>
              <a:off x="1506180" y="5168590"/>
              <a:ext cx="1121604" cy="47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84" y="6093296"/>
              <a:ext cx="1081452" cy="40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10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3050"/>
            <a:ext cx="28057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74" y="1435100"/>
            <a:ext cx="28057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274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126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774" y="1600200"/>
            <a:ext cx="8027026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37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774" y="274638"/>
            <a:ext cx="581722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8446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144" y="2268593"/>
            <a:ext cx="520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Thanks for listening!</a:t>
            </a:r>
          </a:p>
          <a:p>
            <a:endParaRPr lang="en-AU" sz="2400" dirty="0" smtClean="0"/>
          </a:p>
          <a:p>
            <a:pPr algn="ctr"/>
            <a:r>
              <a:rPr lang="en-AU" sz="2400" dirty="0" smtClean="0"/>
              <a:t>Remember to submit your feedback so you can go into the raffle draw at the end of the day!</a:t>
            </a:r>
            <a:r>
              <a:rPr lang="en-AU" sz="2400" baseline="0" dirty="0" smtClean="0"/>
              <a:t> And don’t forget that you have to be at the draw to claim your prizes!</a:t>
            </a:r>
            <a:endParaRPr lang="en-AU" sz="2400" dirty="0" smtClean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2" y="317768"/>
            <a:ext cx="5544616" cy="9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444208" y="260647"/>
            <a:ext cx="2494981" cy="6336704"/>
            <a:chOff x="132803" y="260648"/>
            <a:chExt cx="2494981" cy="63367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79512" y="260648"/>
              <a:ext cx="2376264" cy="63367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400" b="1" dirty="0" smtClean="0">
                  <a:solidFill>
                    <a:schemeClr val="tx1"/>
                  </a:solidFill>
                  <a:latin typeface="+mj-lt"/>
                </a:rPr>
                <a:t>Sponsors</a:t>
              </a:r>
            </a:p>
            <a:p>
              <a:r>
                <a:rPr lang="en-AU" sz="1400" b="1" dirty="0" smtClean="0">
                  <a:solidFill>
                    <a:srgbClr val="FFC000"/>
                  </a:solidFill>
                  <a:latin typeface="+mj-lt"/>
                </a:rPr>
                <a:t>Gold</a:t>
              </a: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r>
                <a:rPr lang="en-A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Silver</a:t>
              </a:r>
            </a:p>
            <a:p>
              <a:endParaRPr lang="en-AU" sz="11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100" b="1" dirty="0" smtClean="0">
                <a:solidFill>
                  <a:srgbClr val="FFC000"/>
                </a:solidFill>
                <a:latin typeface="+mj-lt"/>
              </a:endParaRPr>
            </a:p>
            <a:p>
              <a:endParaRPr lang="en-AU" sz="1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  <a:p>
              <a:r>
                <a:rPr lang="en-A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Bronze</a:t>
              </a:r>
              <a:endParaRPr lang="en-AU" sz="1400" b="1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1" name="Picture 20" descr="http://sharepointsaturday.org/sydney/SiteImages/AvePoint-Logo.png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4" y="692696"/>
              <a:ext cx="1579107" cy="47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sharepointsaturday.org/sydney/SiteImages/K2%20logo.gif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51" y="2564904"/>
              <a:ext cx="933538" cy="534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://www.idera.com/campaign_images/idera_logo_tag.jpg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63" y="1268760"/>
              <a:ext cx="1210146" cy="49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:\Users\Brian\Desktop\BA_Insight.jpg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34" y="4077072"/>
              <a:ext cx="1611372" cy="38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ttp://www.sharepointsaturday.org/perth/SiteImages/Extelligent%20logo%20sml.jpg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4" y="4782546"/>
              <a:ext cx="1483327" cy="364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C:\Users\Brian\Desktop\telerik_logo.png"/>
            <p:cNvPicPr>
              <a:picLocks noChangeAspect="1" noChangeArrowheads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73" y="5690177"/>
              <a:ext cx="979575" cy="35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sharepointsaturday.org/melbourne/SiteImages/CLIFTONS_300RGBfullcolour_small.jpg"/>
            <p:cNvPicPr/>
            <p:nvPr userDrawn="1"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16" y="1886289"/>
              <a:ext cx="1248493" cy="4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C:\Users\Brian\Desktop\Typemock Logo.png"/>
            <p:cNvPicPr/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03" y="6093296"/>
              <a:ext cx="1406723" cy="366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 userDrawn="1"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54" y="3160959"/>
              <a:ext cx="1654573" cy="53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 userDrawn="1"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58536" y="5266758"/>
              <a:ext cx="1302931" cy="277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6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337" y="4728936"/>
              <a:ext cx="517290" cy="47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 descr="http://www.ozewai.org/2002/hi-logo-reg.gif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540" y="5641987"/>
              <a:ext cx="1195339" cy="455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" descr="C:\Users\Brian\Desktop\3grow-vertical.png"/>
            <p:cNvPicPr>
              <a:picLocks noChangeAspect="1" noChangeArrowheads="1"/>
            </p:cNvPicPr>
            <p:nvPr userDrawn="1"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401"/>
            <a:stretch/>
          </p:blipFill>
          <p:spPr bwMode="auto">
            <a:xfrm>
              <a:off x="1506180" y="5168590"/>
              <a:ext cx="1121604" cy="473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84" y="6093296"/>
              <a:ext cx="1081452" cy="40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3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5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74" y="1600200"/>
            <a:ext cx="802702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06585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Demonstration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Session Title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1599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774" y="1600200"/>
            <a:ext cx="3836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2592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44" y="274638"/>
            <a:ext cx="80334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74" y="1535113"/>
            <a:ext cx="38376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74" y="2174875"/>
            <a:ext cx="38376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1256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121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Canberra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1029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2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torwilen.se/Post/Calling-a-WCF-Service-using-jQuery-in-SharePoint-the-correct-way.aspx" TargetMode="External"/><Relationship Id="rId2" Type="http://schemas.openxmlformats.org/officeDocument/2006/relationships/hyperlink" Target="http://blogs.msdn.com/b/sharepointdev/archive/2011/02/22/calling-a-wcf-service-using-jquery-in-sharepoint.aspx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pservices.codeplex.com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jquery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Custom </a:t>
            </a:r>
            <a:r>
              <a:rPr lang="en-AU" dirty="0"/>
              <a:t>REST services and </a:t>
            </a:r>
            <a:r>
              <a:rPr lang="en-AU" dirty="0" err="1" smtClean="0"/>
              <a:t>jQuery</a:t>
            </a:r>
            <a:r>
              <a:rPr lang="en-AU" dirty="0" smtClean="0"/>
              <a:t> </a:t>
            </a:r>
            <a:r>
              <a:rPr lang="en-AU" dirty="0"/>
              <a:t>AJAX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Building your own custom REST services and consuming them with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</p:txBody>
      </p:sp>
    </p:spTree>
    <p:extLst>
      <p:ext uri="{BB962C8B-B14F-4D97-AF65-F5344CB8AC3E}">
        <p14:creationId xmlns:p14="http://schemas.microsoft.com/office/powerpoint/2010/main" val="6624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Write your own SOAP and REST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Code 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2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your own WCF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Useful for InfoPath</a:t>
            </a:r>
          </a:p>
          <a:p>
            <a:endParaRPr lang="en-AU" dirty="0">
              <a:sym typeface="Wingdings" pitchFamily="2" charset="2"/>
            </a:endParaRPr>
          </a:p>
          <a:p>
            <a:r>
              <a:rPr lang="en-AU" dirty="0" smtClean="0">
                <a:sym typeface="Wingdings" pitchFamily="2" charset="2"/>
              </a:rPr>
              <a:t>The</a:t>
            </a:r>
            <a:r>
              <a:rPr lang="en-AU" baseline="0" dirty="0" smtClean="0">
                <a:sym typeface="Wingdings" pitchFamily="2" charset="2"/>
              </a:rPr>
              <a:t> problem with WCF:</a:t>
            </a:r>
            <a:br>
              <a:rPr lang="en-AU" baseline="0" dirty="0" smtClean="0">
                <a:sym typeface="Wingdings" pitchFamily="2" charset="2"/>
              </a:rPr>
            </a:br>
            <a:r>
              <a:rPr lang="en-AU" dirty="0" smtClean="0"/>
              <a:t>Error “This collection already contains an address with scheme </a:t>
            </a:r>
            <a:r>
              <a:rPr lang="en-AU" dirty="0" smtClean="0"/>
              <a:t>http”</a:t>
            </a:r>
            <a:br>
              <a:rPr lang="en-AU" dirty="0" smtClean="0"/>
            </a:br>
            <a:r>
              <a:rPr lang="en-AU" dirty="0" smtClean="0"/>
              <a:t>Configuration </a:t>
            </a:r>
            <a:r>
              <a:rPr lang="en-AU" dirty="0" smtClean="0"/>
              <a:t>necessary in </a:t>
            </a:r>
            <a:r>
              <a:rPr lang="en-AU" dirty="0" err="1" smtClean="0"/>
              <a:t>web.config</a:t>
            </a:r>
            <a:endParaRPr lang="en-AU" dirty="0" smtClean="0"/>
          </a:p>
          <a:p>
            <a:r>
              <a:rPr lang="en-AU" dirty="0" smtClean="0"/>
              <a:t>Use </a:t>
            </a:r>
            <a:r>
              <a:rPr lang="en-AU" dirty="0"/>
              <a:t>Microsoft.SharePoint.Client.Services.MultipleBaseAddressBasicHttpBindingServiceHostFactory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" y="1550773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.Liu\Downloads\1316424729_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9" y="2688208"/>
            <a:ext cx="524768" cy="5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8" y="4617640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you can do in</a:t>
            </a:r>
            <a:r>
              <a:rPr lang="en-AU" baseline="0" dirty="0" smtClean="0"/>
              <a:t> a REST service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err="1" smtClean="0"/>
              <a:t>SPContext.Current</a:t>
            </a:r>
            <a:endParaRPr lang="en-AU" dirty="0" smtClean="0"/>
          </a:p>
          <a:p>
            <a:r>
              <a:rPr lang="en-AU" dirty="0" smtClean="0"/>
              <a:t>Check current user's roles and permissions</a:t>
            </a:r>
          </a:p>
          <a:p>
            <a:r>
              <a:rPr lang="en-AU" dirty="0"/>
              <a:t>Make read and write database calls</a:t>
            </a:r>
            <a:endParaRPr lang="en-AU" dirty="0" smtClean="0"/>
          </a:p>
          <a:p>
            <a:r>
              <a:rPr lang="en-AU" dirty="0" err="1" smtClean="0"/>
              <a:t>SPSecurity.RunWithElevatedPrivileges</a:t>
            </a:r>
            <a:endParaRPr lang="en-AU" dirty="0" smtClean="0"/>
          </a:p>
          <a:p>
            <a:r>
              <a:rPr lang="en-AU" dirty="0" err="1" smtClean="0"/>
              <a:t>SPUtility.SendEmail</a:t>
            </a:r>
            <a:endParaRPr lang="en-AU" dirty="0" smtClean="0"/>
          </a:p>
          <a:p>
            <a:r>
              <a:rPr lang="en-AU" dirty="0" smtClean="0"/>
              <a:t>Do whatever you want!</a:t>
            </a:r>
          </a:p>
          <a:p>
            <a:endParaRPr lang="en-AU" dirty="0" smtClean="0"/>
          </a:p>
          <a:p>
            <a:r>
              <a:rPr lang="en-AU" dirty="0" smtClean="0"/>
              <a:t>Use Microsoft.SharePoint.Client.Services.MultipleBaseAddressWebServiceHostFactory</a:t>
            </a:r>
            <a:endParaRPr lang="en-AU" dirty="0"/>
          </a:p>
          <a:p>
            <a:r>
              <a:rPr lang="en-AU" dirty="0" smtClean="0"/>
              <a:t>Reminder: remember </a:t>
            </a:r>
            <a:r>
              <a:rPr lang="en-AU" dirty="0" err="1" smtClean="0"/>
              <a:t>SPDisposeCheck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" y="4365104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AJAXify</a:t>
            </a:r>
            <a:r>
              <a:rPr lang="en-AU" dirty="0" smtClean="0"/>
              <a:t> your UI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Define: AJAX</a:t>
            </a:r>
          </a:p>
          <a:p>
            <a:pPr lvl="1"/>
            <a:r>
              <a:rPr lang="en-AU" dirty="0" smtClean="0"/>
              <a:t>do </a:t>
            </a:r>
            <a:r>
              <a:rPr lang="en-AU" dirty="0"/>
              <a:t>it without refreshing the browser</a:t>
            </a:r>
          </a:p>
          <a:p>
            <a:endParaRPr lang="en-AU" dirty="0" smtClean="0"/>
          </a:p>
          <a:p>
            <a:r>
              <a:rPr lang="en-AU" dirty="0" smtClean="0"/>
              <a:t>Grab just the data I need from a quick service call</a:t>
            </a:r>
          </a:p>
          <a:p>
            <a:r>
              <a:rPr lang="en-AU" dirty="0" smtClean="0"/>
              <a:t>Find where I want it to go</a:t>
            </a:r>
          </a:p>
          <a:p>
            <a:r>
              <a:rPr lang="en-AU" dirty="0" smtClean="0"/>
              <a:t>Form HTML string and append() into the existing DOM structure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173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AJAX vs. Web Parts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AJAX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Script runs on client</a:t>
            </a:r>
          </a:p>
          <a:p>
            <a:r>
              <a:rPr lang="en-AU" dirty="0" smtClean="0"/>
              <a:t>Need to learn </a:t>
            </a:r>
            <a:r>
              <a:rPr lang="en-AU" dirty="0" err="1" smtClean="0"/>
              <a:t>jQuery</a:t>
            </a:r>
            <a:r>
              <a:rPr lang="en-AU" dirty="0"/>
              <a:t> </a:t>
            </a:r>
            <a:r>
              <a:rPr lang="en-AU" dirty="0" smtClean="0"/>
              <a:t>AJAX</a:t>
            </a:r>
          </a:p>
          <a:p>
            <a:r>
              <a:rPr lang="en-AU" dirty="0" smtClean="0"/>
              <a:t>Debug in browser</a:t>
            </a:r>
          </a:p>
          <a:p>
            <a:r>
              <a:rPr lang="en-AU" dirty="0" smtClean="0"/>
              <a:t>Small payload</a:t>
            </a:r>
          </a:p>
          <a:p>
            <a:r>
              <a:rPr lang="en-AU" dirty="0" smtClean="0"/>
              <a:t>Client side DOM manipulation</a:t>
            </a:r>
          </a:p>
          <a:p>
            <a:endParaRPr lang="en-AU" dirty="0"/>
          </a:p>
          <a:p>
            <a:r>
              <a:rPr lang="en-AU" dirty="0" smtClean="0"/>
              <a:t>Super fast UI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ASP.NET Web Parts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ASP.NET hosted code</a:t>
            </a:r>
          </a:p>
          <a:p>
            <a:r>
              <a:rPr lang="en-AU" dirty="0" smtClean="0"/>
              <a:t>Learn ASP.NET page lifecycle</a:t>
            </a:r>
          </a:p>
          <a:p>
            <a:r>
              <a:rPr lang="en-AU" dirty="0" smtClean="0"/>
              <a:t>Debug in server</a:t>
            </a:r>
          </a:p>
          <a:p>
            <a:r>
              <a:rPr lang="en-AU" dirty="0" smtClean="0"/>
              <a:t>Larger page size</a:t>
            </a:r>
          </a:p>
          <a:p>
            <a:r>
              <a:rPr lang="en-AU" dirty="0" smtClean="0"/>
              <a:t>Connected web parts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Configuring </a:t>
            </a:r>
            <a:r>
              <a:rPr lang="en-AU" dirty="0" err="1" smtClean="0"/>
              <a:t>webparts</a:t>
            </a:r>
            <a:r>
              <a:rPr lang="en-AU" dirty="0" smtClean="0"/>
              <a:t> is easier for non-developer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199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 is simple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Farm Solution</a:t>
            </a:r>
          </a:p>
          <a:p>
            <a:r>
              <a:rPr lang="en-AU" dirty="0" smtClean="0"/>
              <a:t>But doesn’t interfere with your site collections or deploy anything into SharePoint</a:t>
            </a:r>
          </a:p>
          <a:p>
            <a:r>
              <a:rPr lang="en-AU" dirty="0" smtClean="0"/>
              <a:t>Stuffed up?  Delete the service folder and it's gone!</a:t>
            </a:r>
          </a:p>
          <a:p>
            <a:endParaRPr lang="en-AU" dirty="0"/>
          </a:p>
          <a:p>
            <a:r>
              <a:rPr lang="en-AU" dirty="0" err="1" smtClean="0"/>
              <a:t>WebParts</a:t>
            </a:r>
            <a:r>
              <a:rPr lang="en-AU" dirty="0" smtClean="0"/>
              <a:t> can be sandbox solutions – so if your service is stable, you only need to deploy/redeploy sandbox </a:t>
            </a:r>
            <a:r>
              <a:rPr lang="en-AU" dirty="0" err="1" smtClean="0"/>
              <a:t>webparts</a:t>
            </a:r>
            <a:r>
              <a:rPr lang="en-AU" dirty="0" smtClean="0"/>
              <a:t> to update your UI / script</a:t>
            </a:r>
          </a:p>
          <a:p>
            <a:endParaRPr lang="en-AU" dirty="0"/>
          </a:p>
          <a:p>
            <a:r>
              <a:rPr lang="en-AU" dirty="0" smtClean="0"/>
              <a:t>Your script can be stored in the library, can be modified without redeploy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5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Debug?  Where!?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Debug service on the server</a:t>
            </a:r>
          </a:p>
          <a:p>
            <a:pPr lvl="1"/>
            <a:r>
              <a:rPr lang="en-AU" dirty="0" smtClean="0"/>
              <a:t>Holds up App Pool - 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Debug </a:t>
            </a:r>
            <a:r>
              <a:rPr lang="en-AU" dirty="0" err="1" smtClean="0"/>
              <a:t>webpart</a:t>
            </a:r>
            <a:r>
              <a:rPr lang="en-AU" dirty="0" smtClean="0"/>
              <a:t> on the browser</a:t>
            </a:r>
          </a:p>
          <a:p>
            <a:pPr lvl="1"/>
            <a:r>
              <a:rPr lang="en-AU" dirty="0" smtClean="0"/>
              <a:t>Holds up </a:t>
            </a:r>
            <a:r>
              <a:rPr lang="en-AU" dirty="0" smtClean="0"/>
              <a:t>only your </a:t>
            </a:r>
            <a:r>
              <a:rPr lang="en-AU" dirty="0" smtClean="0"/>
              <a:t>own browser</a:t>
            </a:r>
          </a:p>
          <a:p>
            <a:pPr lvl="1"/>
            <a:r>
              <a:rPr lang="en-AU" dirty="0" smtClean="0"/>
              <a:t>IE9's </a:t>
            </a:r>
            <a:r>
              <a:rPr lang="en-AU" dirty="0" err="1" smtClean="0"/>
              <a:t>dev</a:t>
            </a:r>
            <a:r>
              <a:rPr lang="en-AU" dirty="0" smtClean="0"/>
              <a:t> tools are pretty good all round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25344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hn.Liu\Downloads\1316424729_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1928"/>
            <a:ext cx="524768" cy="5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Write your own </a:t>
            </a:r>
            <a:r>
              <a:rPr lang="en-AU" dirty="0" err="1" smtClean="0"/>
              <a:t>Dataservices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Bonus Code 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47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of </a:t>
            </a:r>
            <a:r>
              <a:rPr lang="en-AU" dirty="0" err="1" smtClean="0"/>
              <a:t>jQuery</a:t>
            </a:r>
            <a:r>
              <a:rPr lang="en-AU" dirty="0" smtClean="0"/>
              <a:t> AJAX + REST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jQuery</a:t>
            </a:r>
            <a:endParaRPr lang="en-AU" dirty="0" smtClean="0"/>
          </a:p>
          <a:p>
            <a:pPr lvl="1"/>
            <a:r>
              <a:rPr lang="en-AU" dirty="0" err="1"/>
              <a:t>t</a:t>
            </a:r>
            <a:r>
              <a:rPr lang="en-AU" dirty="0" err="1" smtClean="0"/>
              <a:t>mpl</a:t>
            </a:r>
            <a:r>
              <a:rPr lang="en-AU" dirty="0" smtClean="0"/>
              <a:t> - </a:t>
            </a:r>
            <a:r>
              <a:rPr lang="en-AU" dirty="0" err="1" smtClean="0"/>
              <a:t>templating</a:t>
            </a:r>
            <a:endParaRPr lang="en-AU" dirty="0" smtClean="0"/>
          </a:p>
          <a:p>
            <a:pPr lvl="1"/>
            <a:r>
              <a:rPr lang="en-AU" dirty="0" err="1" smtClean="0"/>
              <a:t>jQote</a:t>
            </a:r>
            <a:r>
              <a:rPr lang="en-AU" dirty="0" smtClean="0"/>
              <a:t> - </a:t>
            </a:r>
            <a:r>
              <a:rPr lang="en-AU" dirty="0" err="1" smtClean="0"/>
              <a:t>templating</a:t>
            </a:r>
            <a:endParaRPr lang="en-AU" dirty="0" smtClean="0"/>
          </a:p>
          <a:p>
            <a:pPr lvl="1"/>
            <a:r>
              <a:rPr lang="en-AU" dirty="0" err="1" smtClean="0"/>
              <a:t>datalink</a:t>
            </a:r>
            <a:r>
              <a:rPr lang="en-AU" dirty="0" smtClean="0"/>
              <a:t> - link two objects together (</a:t>
            </a:r>
            <a:r>
              <a:rPr lang="en-AU" dirty="0" err="1" smtClean="0"/>
              <a:t>databinding</a:t>
            </a:r>
            <a:r>
              <a:rPr lang="en-AU" dirty="0" smtClean="0"/>
              <a:t>)</a:t>
            </a:r>
          </a:p>
          <a:p>
            <a:pPr lvl="1"/>
            <a:endParaRPr lang="en-AU" dirty="0"/>
          </a:p>
          <a:p>
            <a:r>
              <a:rPr lang="en-AU" dirty="0" smtClean="0"/>
              <a:t>Out of box grids</a:t>
            </a:r>
          </a:p>
          <a:p>
            <a:pPr lvl="1"/>
            <a:r>
              <a:rPr lang="en-AU" dirty="0" err="1" smtClean="0"/>
              <a:t>Telerik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58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Hands up if you think this will speed up your SharePoint</a:t>
            </a:r>
          </a:p>
          <a:p>
            <a:r>
              <a:rPr lang="en-AU" dirty="0" err="1" smtClean="0"/>
              <a:t>jQuery</a:t>
            </a:r>
            <a:endParaRPr lang="en-AU" dirty="0"/>
          </a:p>
          <a:p>
            <a:r>
              <a:rPr lang="en-AU" dirty="0"/>
              <a:t>REST API (out of the box)</a:t>
            </a:r>
          </a:p>
          <a:p>
            <a:r>
              <a:rPr lang="en-AU" dirty="0"/>
              <a:t>Create SOAP service</a:t>
            </a:r>
          </a:p>
          <a:p>
            <a:r>
              <a:rPr lang="en-AU" dirty="0"/>
              <a:t>Create REST service</a:t>
            </a:r>
          </a:p>
          <a:p>
            <a:r>
              <a:rPr lang="en-AU" dirty="0"/>
              <a:t>Highly responsive websites with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  <a:p>
            <a:r>
              <a:rPr lang="en-AU" dirty="0"/>
              <a:t>Create ADO.NET </a:t>
            </a:r>
            <a:r>
              <a:rPr lang="en-AU" dirty="0" err="1"/>
              <a:t>DataService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633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Building your own custom REST services and consuming them with </a:t>
            </a:r>
            <a:r>
              <a:rPr lang="en-AU" dirty="0" err="1"/>
              <a:t>jQuery</a:t>
            </a:r>
            <a:r>
              <a:rPr lang="en-AU" dirty="0"/>
              <a:t> AJAX</a:t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Custom REST services and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</p:txBody>
      </p:sp>
    </p:spTree>
    <p:extLst>
      <p:ext uri="{BB962C8B-B14F-4D97-AF65-F5344CB8AC3E}">
        <p14:creationId xmlns:p14="http://schemas.microsoft.com/office/powerpoint/2010/main" val="117746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u="sng" dirty="0">
                <a:hlinkClick r:id="rId2"/>
              </a:rPr>
              <a:t>http://blogs.msdn.com/b/sharepointdev/archive/2011/02/22/calling-a-wcf-service-using-jquery-in-sharepoint.aspx</a:t>
            </a:r>
            <a:endParaRPr lang="en-AU" dirty="0"/>
          </a:p>
          <a:p>
            <a:r>
              <a:rPr lang="en-AU" u="sng" dirty="0">
                <a:hlinkClick r:id="rId3"/>
              </a:rPr>
              <a:t>http://www.wictorwilen.se/Post/Calling-a-WCF-Service-using-jQuery-in-SharePoint-the-correct-way.aspx</a:t>
            </a:r>
            <a:endParaRPr lang="en-AU" dirty="0"/>
          </a:p>
          <a:p>
            <a:r>
              <a:rPr lang="en-AU" dirty="0" smtClean="0"/>
              <a:t>http://johnliu.net/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44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Help me, I'm still on 2007, you're my only hope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hlinkClick r:id="rId2"/>
              </a:rPr>
              <a:t>http://spservices.codeplex.com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r>
              <a:rPr lang="en-AU" dirty="0" err="1" smtClean="0"/>
              <a:t>jQuery</a:t>
            </a:r>
            <a:r>
              <a:rPr lang="en-AU" dirty="0" smtClean="0"/>
              <a:t> wrapper around SharePoint 2007 </a:t>
            </a:r>
            <a:r>
              <a:rPr lang="en-AU" dirty="0" smtClean="0"/>
              <a:t>(and 2010</a:t>
            </a:r>
            <a:r>
              <a:rPr lang="en-AU" dirty="0" smtClean="0"/>
              <a:t>) SOAP services</a:t>
            </a:r>
          </a:p>
          <a:p>
            <a:r>
              <a:rPr lang="en-AU" dirty="0" smtClean="0"/>
              <a:t>Notably, via JavaScript you can:</a:t>
            </a:r>
          </a:p>
          <a:p>
            <a:pPr lvl="1"/>
            <a:r>
              <a:rPr lang="en-AU" dirty="0" smtClean="0"/>
              <a:t>Update item without form</a:t>
            </a:r>
          </a:p>
          <a:p>
            <a:pPr lvl="1"/>
            <a:r>
              <a:rPr lang="en-AU" dirty="0" smtClean="0"/>
              <a:t>Start workflow on any item</a:t>
            </a:r>
          </a:p>
          <a:p>
            <a:pPr lvl="1"/>
            <a:r>
              <a:rPr lang="en-AU" dirty="0" smtClean="0"/>
              <a:t>Get information from user profile service</a:t>
            </a:r>
          </a:p>
        </p:txBody>
      </p:sp>
    </p:spTree>
    <p:extLst>
      <p:ext uri="{BB962C8B-B14F-4D97-AF65-F5344CB8AC3E}">
        <p14:creationId xmlns:p14="http://schemas.microsoft.com/office/powerpoint/2010/main" val="245686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875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john.liu@sharepointgurus.net</a:t>
            </a:r>
          </a:p>
          <a:p>
            <a:r>
              <a:rPr lang="en-AU" dirty="0" smtClean="0"/>
              <a:t>http://johnliu.net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66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Senior Consultant </a:t>
            </a:r>
            <a:r>
              <a:rPr lang="en-AU" dirty="0" smtClean="0"/>
              <a:t>for      SharePoint </a:t>
            </a:r>
            <a:r>
              <a:rPr lang="en-AU" dirty="0" smtClean="0"/>
              <a:t>Gurus</a:t>
            </a:r>
            <a:endParaRPr lang="en-AU" dirty="0" smtClean="0"/>
          </a:p>
          <a:p>
            <a:r>
              <a:rPr lang="en-AU" dirty="0" smtClean="0"/>
              <a:t>Blogging</a:t>
            </a:r>
          </a:p>
          <a:p>
            <a:r>
              <a:rPr lang="en-AU" dirty="0" smtClean="0"/>
              <a:t>User Groups, SharePoint Conferences and SharePoint Saturday</a:t>
            </a:r>
          </a:p>
          <a:p>
            <a:r>
              <a:rPr lang="en-AU" dirty="0" smtClean="0"/>
              <a:t>Loves .NET</a:t>
            </a:r>
          </a:p>
          <a:p>
            <a:r>
              <a:rPr lang="en-AU" dirty="0" smtClean="0"/>
              <a:t>SharePoint 2007, 2010, Silverlight &amp; Windows Phone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08" y="2132856"/>
            <a:ext cx="4650991" cy="41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808565" y="1394734"/>
            <a:ext cx="1440160" cy="93610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Surface!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2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Intro</a:t>
            </a:r>
          </a:p>
          <a:p>
            <a:pPr lvl="1"/>
            <a:r>
              <a:rPr lang="en-AU" dirty="0" err="1" smtClean="0"/>
              <a:t>jQuery</a:t>
            </a:r>
            <a:endParaRPr lang="en-AU" dirty="0" smtClean="0"/>
          </a:p>
          <a:p>
            <a:pPr lvl="1"/>
            <a:r>
              <a:rPr lang="en-AU" dirty="0" smtClean="0"/>
              <a:t>REST API (out of the box)</a:t>
            </a:r>
          </a:p>
          <a:p>
            <a:r>
              <a:rPr lang="en-AU" dirty="0" smtClean="0"/>
              <a:t>Create SOAP service</a:t>
            </a:r>
          </a:p>
          <a:p>
            <a:r>
              <a:rPr lang="en-AU" dirty="0" smtClean="0"/>
              <a:t>Create REST service</a:t>
            </a:r>
          </a:p>
          <a:p>
            <a:r>
              <a:rPr lang="en-AU" dirty="0" smtClean="0"/>
              <a:t>Highly responsive websites with </a:t>
            </a:r>
            <a:r>
              <a:rPr lang="en-AU" dirty="0" err="1" smtClean="0"/>
              <a:t>jQuery</a:t>
            </a:r>
            <a:r>
              <a:rPr lang="en-AU" dirty="0" smtClean="0"/>
              <a:t> AJAX</a:t>
            </a:r>
          </a:p>
          <a:p>
            <a:r>
              <a:rPr lang="en-AU" dirty="0" smtClean="0"/>
              <a:t>Create ADO.NET </a:t>
            </a:r>
            <a:r>
              <a:rPr lang="en-AU" dirty="0" err="1" smtClean="0"/>
              <a:t>DataService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9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 - </a:t>
            </a:r>
            <a:r>
              <a:rPr lang="en-AU" dirty="0" err="1" smtClean="0"/>
              <a:t>jQuery</a:t>
            </a:r>
            <a:r>
              <a:rPr lang="en-AU" dirty="0" smtClean="0"/>
              <a:t> in </a:t>
            </a:r>
            <a:r>
              <a:rPr lang="en-AU" dirty="0"/>
              <a:t>1</a:t>
            </a:r>
            <a:r>
              <a:rPr lang="en-AU" dirty="0" smtClean="0"/>
              <a:t> slide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JavaScript</a:t>
            </a:r>
            <a:r>
              <a:rPr lang="en-AU" baseline="0" dirty="0" smtClean="0"/>
              <a:t> library</a:t>
            </a:r>
          </a:p>
          <a:p>
            <a:r>
              <a:rPr lang="en-AU" baseline="0" dirty="0" smtClean="0"/>
              <a:t>Select using CSS rules, then do something with the selected set</a:t>
            </a:r>
          </a:p>
          <a:p>
            <a:r>
              <a:rPr lang="en-AU" baseline="0" dirty="0" smtClean="0"/>
              <a:t>Lots of helper functions, utilities</a:t>
            </a:r>
          </a:p>
          <a:p>
            <a:r>
              <a:rPr lang="en-AU" baseline="0" dirty="0" smtClean="0"/>
              <a:t>Externally injected so doesn’t interfere with how SharePoint</a:t>
            </a:r>
            <a:r>
              <a:rPr lang="en-AU" dirty="0" smtClean="0"/>
              <a:t> works</a:t>
            </a:r>
          </a:p>
          <a:p>
            <a:r>
              <a:rPr lang="en-AU" dirty="0" smtClean="0"/>
              <a:t>$("</a:t>
            </a:r>
            <a:r>
              <a:rPr lang="en-AU" dirty="0" err="1" smtClean="0"/>
              <a:t>div.mybox</a:t>
            </a:r>
            <a:r>
              <a:rPr lang="en-AU" dirty="0" smtClean="0"/>
              <a:t>").</a:t>
            </a:r>
            <a:r>
              <a:rPr lang="en-AU" dirty="0" err="1" smtClean="0"/>
              <a:t>addClass</a:t>
            </a:r>
            <a:r>
              <a:rPr lang="en-AU" dirty="0" smtClean="0"/>
              <a:t>("</a:t>
            </a:r>
            <a:r>
              <a:rPr lang="en-AU" dirty="0" err="1" smtClean="0"/>
              <a:t>yourbox</a:t>
            </a:r>
            <a:r>
              <a:rPr lang="en-AU" dirty="0" smtClean="0"/>
              <a:t>").show();</a:t>
            </a:r>
          </a:p>
          <a:p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://jquery.com/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4727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 - SharePoint REST</a:t>
            </a:r>
            <a:r>
              <a:rPr lang="en-AU" baseline="0" dirty="0" smtClean="0"/>
              <a:t> API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/_</a:t>
            </a:r>
            <a:r>
              <a:rPr lang="en-AU" dirty="0" err="1" smtClean="0"/>
              <a:t>vti_bin</a:t>
            </a:r>
            <a:r>
              <a:rPr lang="en-AU" dirty="0" smtClean="0"/>
              <a:t>/</a:t>
            </a:r>
            <a:r>
              <a:rPr lang="en-AU" dirty="0" err="1" smtClean="0"/>
              <a:t>ListData.svc</a:t>
            </a:r>
            <a:r>
              <a:rPr lang="en-AU" dirty="0" smtClean="0"/>
              <a:t>/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01924"/>
            <a:ext cx="55894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4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Quick tip with IE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you see this, IE is trying to be helpful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1436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3524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198026" y="3834133"/>
            <a:ext cx="1773377" cy="93610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Uncheck!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44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REST useful for?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Within SharePoint - not much</a:t>
            </a:r>
          </a:p>
          <a:p>
            <a:r>
              <a:rPr lang="en-AU" dirty="0" smtClean="0"/>
              <a:t>With other applications - extremely useful</a:t>
            </a:r>
          </a:p>
          <a:p>
            <a:r>
              <a:rPr lang="en-AU" dirty="0" smtClean="0"/>
              <a:t>Very simple interface that many 3</a:t>
            </a:r>
            <a:r>
              <a:rPr lang="en-AU" baseline="30000" dirty="0" smtClean="0"/>
              <a:t>rd</a:t>
            </a:r>
            <a:r>
              <a:rPr lang="en-AU" dirty="0" smtClean="0"/>
              <a:t> party apps know how to talk</a:t>
            </a:r>
          </a:p>
          <a:p>
            <a:pPr lvl="1"/>
            <a:r>
              <a:rPr lang="en-AU" dirty="0" smtClean="0"/>
              <a:t>Phone apps, JavaScript apps</a:t>
            </a:r>
          </a:p>
          <a:p>
            <a:pPr lvl="1"/>
            <a:r>
              <a:rPr lang="en-AU" dirty="0" smtClean="0"/>
              <a:t>Reporting apps, integration apps</a:t>
            </a:r>
            <a:endParaRPr lang="en-AU" dirty="0"/>
          </a:p>
          <a:p>
            <a:pPr lvl="1"/>
            <a:r>
              <a:rPr lang="en-AU" dirty="0" smtClean="0"/>
              <a:t>SOAP is a lot more complex with creating the right SOAP envelop</a:t>
            </a:r>
          </a:p>
          <a:p>
            <a:pPr lvl="1"/>
            <a:r>
              <a:rPr lang="en-AU" dirty="0" smtClean="0"/>
              <a:t>REST is easy as long as you can make a web page request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03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before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many have written </a:t>
            </a:r>
            <a:r>
              <a:rPr lang="en-AU" dirty="0" err="1" smtClean="0"/>
              <a:t>webparts</a:t>
            </a:r>
            <a:r>
              <a:rPr lang="en-AU" dirty="0" smtClean="0"/>
              <a:t> for SharePoint</a:t>
            </a:r>
          </a:p>
          <a:p>
            <a:r>
              <a:rPr lang="en-AU" dirty="0" smtClean="0"/>
              <a:t>How </a:t>
            </a:r>
            <a:r>
              <a:rPr lang="en-AU" dirty="0" smtClean="0"/>
              <a:t>many have build your own </a:t>
            </a:r>
            <a:r>
              <a:rPr lang="en-AU" dirty="0" smtClean="0"/>
              <a:t>WCF </a:t>
            </a:r>
            <a:r>
              <a:rPr lang="en-AU" dirty="0" smtClean="0"/>
              <a:t>services at some point?</a:t>
            </a:r>
          </a:p>
          <a:p>
            <a:r>
              <a:rPr lang="en-AU" dirty="0" smtClean="0"/>
              <a:t>In SharePoint?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25344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7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lide Template Example">
  <a:themeElements>
    <a:clrScheme name="SP Saturday Moder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421F"/>
      </a:hlink>
      <a:folHlink>
        <a:srgbClr val="D242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Template Example</Template>
  <TotalTime>815</TotalTime>
  <Words>775</Words>
  <Application>Microsoft Office PowerPoint</Application>
  <PresentationFormat>On-screen Show (4:3)</PresentationFormat>
  <Paragraphs>187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Slide Template Example</vt:lpstr>
      <vt:lpstr>Custom REST services and jQuery AJAX</vt:lpstr>
      <vt:lpstr>Building your own custom REST services and consuming them with jQuery AJAX </vt:lpstr>
      <vt:lpstr>about John Liu</vt:lpstr>
      <vt:lpstr>Contents</vt:lpstr>
      <vt:lpstr>Intro - jQuery in 1 slide</vt:lpstr>
      <vt:lpstr>Intro - SharePoint REST API</vt:lpstr>
      <vt:lpstr>Quick tip with IE</vt:lpstr>
      <vt:lpstr>What are REST useful for?</vt:lpstr>
      <vt:lpstr>Question before demo</vt:lpstr>
      <vt:lpstr>Write your own SOAP and REST services</vt:lpstr>
      <vt:lpstr>Building your own WCF services</vt:lpstr>
      <vt:lpstr>What you can do in a REST service</vt:lpstr>
      <vt:lpstr>AJAXify your UI</vt:lpstr>
      <vt:lpstr>AJAX vs. Web Parts</vt:lpstr>
      <vt:lpstr>Deploy is simple</vt:lpstr>
      <vt:lpstr>Debug?  Where!?</vt:lpstr>
      <vt:lpstr>Write your own Dataservices</vt:lpstr>
      <vt:lpstr>Future of jQuery AJAX + REST</vt:lpstr>
      <vt:lpstr>Summery</vt:lpstr>
      <vt:lpstr>Resources</vt:lpstr>
      <vt:lpstr>Help me, I'm still on 2007, you're my only hope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AJAXify your SharePoint</dc:title>
  <dc:creator>John Liu</dc:creator>
  <cp:lastModifiedBy>John Liu</cp:lastModifiedBy>
  <cp:revision>34</cp:revision>
  <cp:lastPrinted>2011-09-06T04:02:12Z</cp:lastPrinted>
  <dcterms:created xsi:type="dcterms:W3CDTF">2011-09-05T08:17:32Z</dcterms:created>
  <dcterms:modified xsi:type="dcterms:W3CDTF">2011-09-23T23:59:56Z</dcterms:modified>
</cp:coreProperties>
</file>