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2" r:id="rId3"/>
    <p:sldMasterId id="2147483725" r:id="rId4"/>
    <p:sldMasterId id="2147483741" r:id="rId5"/>
    <p:sldMasterId id="2147483762" r:id="rId6"/>
    <p:sldMasterId id="2147483783" r:id="rId7"/>
    <p:sldMasterId id="2147483804" r:id="rId8"/>
    <p:sldMasterId id="2147483825" r:id="rId9"/>
    <p:sldMasterId id="2147483833" r:id="rId10"/>
    <p:sldMasterId id="2147483858" r:id="rId11"/>
    <p:sldMasterId id="2147483878" r:id="rId12"/>
    <p:sldMasterId id="2147483897" r:id="rId13"/>
    <p:sldMasterId id="2147483916" r:id="rId14"/>
    <p:sldMasterId id="2147483940" r:id="rId15"/>
    <p:sldMasterId id="2147483959" r:id="rId16"/>
  </p:sldMasterIdLst>
  <p:notesMasterIdLst>
    <p:notesMasterId r:id="rId46"/>
  </p:notesMasterIdLst>
  <p:sldIdLst>
    <p:sldId id="256" r:id="rId17"/>
    <p:sldId id="257" r:id="rId18"/>
    <p:sldId id="258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80" r:id="rId27"/>
    <p:sldId id="272" r:id="rId28"/>
    <p:sldId id="270" r:id="rId29"/>
    <p:sldId id="287" r:id="rId30"/>
    <p:sldId id="273" r:id="rId31"/>
    <p:sldId id="274" r:id="rId32"/>
    <p:sldId id="260" r:id="rId33"/>
    <p:sldId id="288" r:id="rId34"/>
    <p:sldId id="281" r:id="rId35"/>
    <p:sldId id="282" r:id="rId36"/>
    <p:sldId id="283" r:id="rId37"/>
    <p:sldId id="286" r:id="rId38"/>
    <p:sldId id="275" r:id="rId39"/>
    <p:sldId id="276" r:id="rId40"/>
    <p:sldId id="285" r:id="rId41"/>
    <p:sldId id="261" r:id="rId42"/>
    <p:sldId id="279" r:id="rId43"/>
    <p:sldId id="278" r:id="rId44"/>
    <p:sldId id="28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5" autoAdjust="0"/>
  </p:normalViewPr>
  <p:slideViewPr>
    <p:cSldViewPr snapToGrid="0">
      <p:cViewPr varScale="1">
        <p:scale>
          <a:sx n="67" d="100"/>
          <a:sy n="67" d="100"/>
        </p:scale>
        <p:origin x="90" y="372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7218-86B7-4F0D-97FC-82F69B4C96D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1EAB-6DB9-4D11-A5F6-D6F18735A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Keith (geek in training), cheating his dice roll while I'm taking this picture because he didn't get enough skulls to hit the ogre.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0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are already using JavaScript, and you see yourself using more JavaScript.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strong tooling in Visual Studio is a key differentiator for Microsoft.  TS will be here at least until </a:t>
            </a:r>
            <a:r>
              <a:rPr lang="en-AU" dirty="0" err="1" smtClean="0"/>
              <a:t>ECMAScript</a:t>
            </a:r>
            <a:r>
              <a:rPr lang="en-AU" dirty="0" smtClean="0"/>
              <a:t> v6 comes out, whenever that is.  Even then, old browsers won't support most of it so you'll still need a way to compile down to plain-old-JavaScript</a:t>
            </a:r>
          </a:p>
          <a:p>
            <a:r>
              <a:rPr lang="en-AU" dirty="0" smtClean="0"/>
              <a:t>Once you've done the initial hard work and converted a project.  There is no going back.  It'd be like going back to the dark ages.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v0.9 will give us generics!  I expect as TS matures and more and more Microsoft teams migrate to it internally, we'll see a lot more TS in one year than now.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1097831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2414116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809237" y="4812255"/>
            <a:ext cx="5257833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16" y="5451232"/>
            <a:ext cx="2363033" cy="1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7218696" y="4819484"/>
            <a:ext cx="4674997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7402499" y="5162335"/>
            <a:ext cx="157204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44" y="6007552"/>
            <a:ext cx="1385912" cy="637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55" y="5724690"/>
            <a:ext cx="174256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5152608"/>
            <a:ext cx="1575575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harepointsaturday.org/perth/SiteImages/diversus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66" y="5705233"/>
            <a:ext cx="2120900" cy="346710"/>
          </a:xfrm>
          <a:prstGeom prst="rect">
            <a:avLst/>
          </a:prstGeom>
          <a:noFill/>
          <a:extLst/>
        </p:spPr>
      </p:pic>
      <p:pic>
        <p:nvPicPr>
          <p:cNvPr id="24" name="Picture 23" descr="C:\Users\Brian\Desktop\Ignia_Logo_20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31" y="6100972"/>
            <a:ext cx="20828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45" y="5183144"/>
            <a:ext cx="1871743" cy="140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2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0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3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72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6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2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5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4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481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6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0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9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5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5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407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8" y="5129218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0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77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3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4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0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244409" y="6358569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6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966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3"/>
            <a:ext cx="1115191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799"/>
            <a:ext cx="1115191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303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3"/>
            <a:ext cx="1115191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802"/>
            <a:ext cx="1115191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7" y="1447802"/>
            <a:ext cx="1115191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575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50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862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1"/>
            <a:ext cx="1115191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698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1"/>
            <a:ext cx="1115191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78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8764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270433" y="4961891"/>
            <a:ext cx="5387891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5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5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89922" y="6141750"/>
            <a:ext cx="2116116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5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1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2"/>
            <a:ext cx="5396365" cy="1389611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1666610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276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3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4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8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89922" y="6141750"/>
            <a:ext cx="2116116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3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41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25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5154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860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9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867" y="6245490"/>
            <a:ext cx="2846916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66" y="6245490"/>
            <a:ext cx="386291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2" y="6245490"/>
            <a:ext cx="2844271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4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4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0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9250" y="2357942"/>
            <a:ext cx="11151917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8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4062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3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2615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686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6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485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51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75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0903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2"/>
            <a:ext cx="10240455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5"/>
            <a:ext cx="10240455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6"/>
            <a:ext cx="11151917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5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2"/>
            <a:ext cx="5396365" cy="1389611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1666610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3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4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8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1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71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10301467" y="6142288"/>
            <a:ext cx="160457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3175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267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3"/>
            <a:ext cx="11155093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7269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91" y="6151701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3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0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4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6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0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09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32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884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6" y="6151699"/>
            <a:ext cx="160619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7" y="1867308"/>
            <a:ext cx="11151917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2" y="3842051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5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3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4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5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616806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8"/>
            <a:ext cx="54861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1900241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0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9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2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90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700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3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8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5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4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6803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9" y="1447806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6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6" y="6166423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951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65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2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15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0873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59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998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4"/>
            <a:ext cx="11155095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80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8092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971359" y="5178085"/>
            <a:ext cx="4686968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7098" y="6160224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860553" y="5862185"/>
            <a:ext cx="1158008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8" y="1447804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61" y="1671275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7098" y="6160224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0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93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009903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0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0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3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56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100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1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9243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50" y="2819606"/>
            <a:ext cx="11151917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2400927" y="5129217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1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4" y="4343404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5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4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3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802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3"/>
            <a:ext cx="5396365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3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8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8" y="1447802"/>
            <a:ext cx="5396365" cy="1389611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3"/>
            <a:ext cx="5396365" cy="1666610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9686723" y="6416935"/>
            <a:ext cx="1984444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4" y="2734989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889" y="6151699"/>
            <a:ext cx="160976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2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7" y="1358057"/>
            <a:ext cx="11155095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7" y="4343404"/>
            <a:ext cx="11155095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35" y="6166420"/>
            <a:ext cx="1618295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3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3"/>
            <a:ext cx="11155095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7" y="228603"/>
            <a:ext cx="11155095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50" y="1447799"/>
            <a:ext cx="11151917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6238879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610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058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689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4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4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2" y="2109543"/>
            <a:ext cx="10240453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2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7986448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82" r:id="rId19"/>
    <p:sldLayoutId id="2147483983" r:id="rId20"/>
    <p:sldLayoutId id="2147483984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3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6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4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4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985" r:id="rId21"/>
    <p:sldLayoutId id="2147483986" r:id="rId22"/>
    <p:sldLayoutId id="2147483987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0" y="228605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7" y="1447805"/>
            <a:ext cx="11155095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7" y="228601"/>
            <a:ext cx="1115191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50" y="1447802"/>
            <a:ext cx="11151916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SharePoint solutions with Microsoft’s </a:t>
            </a:r>
            <a:r>
              <a:rPr lang="en-AU" dirty="0" err="1"/>
              <a:t>TypeScript</a:t>
            </a:r>
            <a:r>
              <a:rPr lang="en-AU" dirty="0"/>
              <a:t>: how and why.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John Liu</a:t>
            </a:r>
          </a:p>
        </p:txBody>
      </p:sp>
    </p:spTree>
    <p:extLst>
      <p:ext uri="{BB962C8B-B14F-4D97-AF65-F5344CB8AC3E}">
        <p14:creationId xmlns:p14="http://schemas.microsoft.com/office/powerpoint/2010/main" val="3137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JavaScript problems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1769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JavaScript's scope is wonderful, but unlike C# it is not at a block level.  It is at the function level.</a:t>
            </a:r>
          </a:p>
          <a:p>
            <a:r>
              <a:rPr lang="en-AU" dirty="0" smtClean="0"/>
              <a:t>The problem though, is that it is still, so, so easy to get wrong.</a:t>
            </a:r>
          </a:p>
          <a:p>
            <a:endParaRPr lang="en-AU" dirty="0"/>
          </a:p>
          <a:p>
            <a:r>
              <a:rPr lang="en-AU" dirty="0" err="1" smtClean="0"/>
              <a:t>var</a:t>
            </a:r>
            <a:r>
              <a:rPr lang="en-AU" dirty="0" smtClean="0"/>
              <a:t> foo = 1;</a:t>
            </a:r>
            <a:br>
              <a:rPr lang="en-AU" dirty="0" smtClean="0"/>
            </a:br>
            <a:r>
              <a:rPr lang="en-AU" dirty="0" smtClean="0"/>
              <a:t>function x() { foo = 2; }</a:t>
            </a:r>
            <a:br>
              <a:rPr lang="en-AU" dirty="0" smtClean="0"/>
            </a:br>
            <a:r>
              <a:rPr lang="en-AU" dirty="0" smtClean="0"/>
              <a:t>x();</a:t>
            </a:r>
            <a:br>
              <a:rPr lang="en-AU" dirty="0" smtClean="0"/>
            </a:br>
            <a:r>
              <a:rPr lang="en-AU" dirty="0" smtClean="0"/>
              <a:t>console.log(foo);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var</a:t>
            </a:r>
            <a:r>
              <a:rPr lang="en-AU" dirty="0" smtClean="0"/>
              <a:t> foo = 1;</a:t>
            </a:r>
            <a:br>
              <a:rPr lang="en-AU" dirty="0" smtClean="0"/>
            </a:br>
            <a:r>
              <a:rPr lang="en-AU" dirty="0" smtClean="0"/>
              <a:t>function x() { </a:t>
            </a:r>
            <a:r>
              <a:rPr lang="en-AU" dirty="0" err="1" smtClean="0"/>
              <a:t>var</a:t>
            </a:r>
            <a:r>
              <a:rPr lang="en-AU" dirty="0" smtClean="0"/>
              <a:t> foo = 3; }</a:t>
            </a:r>
            <a:br>
              <a:rPr lang="en-AU" dirty="0" smtClean="0"/>
            </a:br>
            <a:r>
              <a:rPr lang="en-AU" dirty="0" smtClean="0"/>
              <a:t>x();</a:t>
            </a:r>
            <a:br>
              <a:rPr lang="en-AU" dirty="0" smtClean="0"/>
            </a:br>
            <a:r>
              <a:rPr lang="en-AU" dirty="0" smtClean="0"/>
              <a:t>console.log(foo);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var</a:t>
            </a:r>
            <a:r>
              <a:rPr lang="en-AU" dirty="0" smtClean="0"/>
              <a:t> foo = 1;</a:t>
            </a:r>
            <a:br>
              <a:rPr lang="en-AU" dirty="0" smtClean="0"/>
            </a:br>
            <a:r>
              <a:rPr lang="en-AU" dirty="0" err="1" smtClean="0"/>
              <a:t>var</a:t>
            </a:r>
            <a:r>
              <a:rPr lang="en-AU" dirty="0" smtClean="0"/>
              <a:t> y;</a:t>
            </a:r>
            <a:br>
              <a:rPr lang="en-AU" dirty="0" smtClean="0"/>
            </a:br>
            <a:r>
              <a:rPr lang="en-AU" dirty="0" smtClean="0"/>
              <a:t>function x() { </a:t>
            </a:r>
            <a:r>
              <a:rPr lang="en-AU" dirty="0" err="1" smtClean="0"/>
              <a:t>var</a:t>
            </a:r>
            <a:r>
              <a:rPr lang="en-AU" dirty="0" smtClean="0"/>
              <a:t> foo = 2; y = function(){ foo = 3; } }</a:t>
            </a:r>
            <a:br>
              <a:rPr lang="en-AU" dirty="0" smtClean="0"/>
            </a:br>
            <a:r>
              <a:rPr lang="en-AU" dirty="0" smtClean="0"/>
              <a:t>x(); y();</a:t>
            </a:r>
            <a:br>
              <a:rPr lang="en-AU" dirty="0" smtClean="0"/>
            </a:br>
            <a:r>
              <a:rPr lang="en-AU" dirty="0" smtClean="0"/>
              <a:t>console.log(foo);</a:t>
            </a:r>
            <a:br>
              <a:rPr lang="en-AU" dirty="0" smtClean="0"/>
            </a:b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</p:txBody>
      </p:sp>
    </p:spTree>
    <p:extLst>
      <p:ext uri="{BB962C8B-B14F-4D97-AF65-F5344CB8AC3E}">
        <p14:creationId xmlns:p14="http://schemas.microsoft.com/office/powerpoint/2010/main" val="909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JavaScript problems - hoisting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2143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Hoisting is essentially a scoping problem, in almost ALL cases, you don't want this behaviour.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var</a:t>
            </a:r>
            <a:r>
              <a:rPr lang="en-AU" dirty="0" smtClean="0"/>
              <a:t> foo = 1;</a:t>
            </a:r>
            <a:br>
              <a:rPr lang="en-AU" dirty="0" smtClean="0"/>
            </a:br>
            <a:r>
              <a:rPr lang="en-AU" dirty="0" smtClean="0"/>
              <a:t>function x() {</a:t>
            </a:r>
            <a:br>
              <a:rPr lang="en-AU" dirty="0" smtClean="0"/>
            </a:br>
            <a:r>
              <a:rPr lang="en-AU" dirty="0" smtClean="0"/>
              <a:t>    foo = 2;</a:t>
            </a:r>
            <a:br>
              <a:rPr lang="en-AU" dirty="0" smtClean="0"/>
            </a:br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foo = 3;</a:t>
            </a:r>
            <a:br>
              <a:rPr lang="en-AU" dirty="0" smtClean="0"/>
            </a:br>
            <a:r>
              <a:rPr lang="en-AU" dirty="0" smtClean="0"/>
              <a:t>}</a:t>
            </a:r>
            <a:br>
              <a:rPr lang="en-AU" dirty="0" smtClean="0"/>
            </a:br>
            <a:r>
              <a:rPr lang="en-AU" dirty="0" smtClean="0"/>
              <a:t>console.log(foo);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// what is foo?</a:t>
            </a:r>
            <a:br>
              <a:rPr lang="en-AU" dirty="0" smtClean="0"/>
            </a:br>
            <a:r>
              <a:rPr lang="en-AU" dirty="0" smtClean="0"/>
              <a:t>// what is </a:t>
            </a:r>
            <a:r>
              <a:rPr lang="en-AU" dirty="0" err="1" smtClean="0"/>
              <a:t>x.foo</a:t>
            </a:r>
            <a:r>
              <a:rPr lang="en-AU" dirty="0" smtClean="0"/>
              <a:t>?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/>
              <a:t>v</a:t>
            </a:r>
            <a:r>
              <a:rPr lang="en-AU" dirty="0" err="1" smtClean="0"/>
              <a:t>ar</a:t>
            </a:r>
            <a:r>
              <a:rPr lang="en-AU" dirty="0" smtClean="0"/>
              <a:t> foo = 1;</a:t>
            </a:r>
            <a:br>
              <a:rPr lang="en-AU" dirty="0" smtClean="0"/>
            </a:br>
            <a:r>
              <a:rPr lang="en-AU" dirty="0" smtClean="0"/>
              <a:t>function x() {</a:t>
            </a:r>
            <a:br>
              <a:rPr lang="en-AU" dirty="0" smtClean="0"/>
            </a:br>
            <a:r>
              <a:rPr lang="en-AU" dirty="0" smtClean="0"/>
              <a:t>    </a:t>
            </a:r>
            <a:r>
              <a:rPr lang="en-AU" dirty="0" err="1" smtClean="0"/>
              <a:t>var</a:t>
            </a:r>
            <a:r>
              <a:rPr lang="en-AU" dirty="0" smtClean="0"/>
              <a:t> foo;</a:t>
            </a:r>
            <a:br>
              <a:rPr lang="en-AU" dirty="0" smtClean="0"/>
            </a:br>
            <a:r>
              <a:rPr lang="en-AU" dirty="0" smtClean="0"/>
              <a:t>    foo = 2;</a:t>
            </a:r>
            <a:br>
              <a:rPr lang="en-AU" dirty="0" smtClean="0"/>
            </a:br>
            <a:r>
              <a:rPr lang="en-AU" dirty="0" smtClean="0"/>
              <a:t>    foo = 3;</a:t>
            </a:r>
            <a:br>
              <a:rPr lang="en-AU" dirty="0" smtClean="0"/>
            </a:br>
            <a:r>
              <a:rPr lang="en-AU" dirty="0" smtClean="0"/>
              <a:t>}</a:t>
            </a:r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49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Let's look at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Enough pain (or fun)</a:t>
            </a:r>
          </a:p>
          <a:p>
            <a:r>
              <a:rPr lang="en-AU" dirty="0" smtClean="0"/>
              <a:t>Let's look at </a:t>
            </a:r>
            <a:r>
              <a:rPr lang="en-AU" dirty="0" err="1" smtClean="0"/>
              <a:t>TypeScript</a:t>
            </a:r>
            <a:r>
              <a:rPr lang="en-AU" dirty="0" smtClean="0"/>
              <a:t>, </a:t>
            </a:r>
            <a:r>
              <a:rPr lang="en-AU" smtClean="0"/>
              <a:t>first the basics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first glance - strong type 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53785"/>
          </a:xfrm>
        </p:spPr>
        <p:txBody>
          <a:bodyPr>
            <a:normAutofit/>
          </a:bodyPr>
          <a:lstStyle/>
          <a:p>
            <a:r>
              <a:rPr lang="en-AU" dirty="0" smtClean="0"/>
              <a:t>// </a:t>
            </a:r>
            <a:r>
              <a:rPr lang="en-AU" dirty="0" err="1" smtClean="0"/>
              <a:t>js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function f(x, y) {</a:t>
            </a:r>
            <a:br>
              <a:rPr lang="en-AU" dirty="0" smtClean="0"/>
            </a:br>
            <a:r>
              <a:rPr lang="en-AU" dirty="0" smtClean="0"/>
              <a:t>   return x * y;</a:t>
            </a:r>
            <a:br>
              <a:rPr lang="en-AU" dirty="0" smtClean="0"/>
            </a:br>
            <a:r>
              <a:rPr lang="en-AU" dirty="0" smtClean="0"/>
              <a:t>}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function f(x </a:t>
            </a:r>
            <a:r>
              <a:rPr lang="en-AU" dirty="0" smtClean="0">
                <a:solidFill>
                  <a:srgbClr val="0070C0"/>
                </a:solidFill>
              </a:rPr>
              <a:t>: number</a:t>
            </a:r>
            <a:r>
              <a:rPr lang="en-AU" dirty="0" smtClean="0"/>
              <a:t>, y </a:t>
            </a:r>
            <a:r>
              <a:rPr lang="en-AU" dirty="0" smtClean="0">
                <a:solidFill>
                  <a:srgbClr val="0070C0"/>
                </a:solidFill>
              </a:rPr>
              <a:t>: number</a:t>
            </a:r>
            <a:r>
              <a:rPr lang="en-AU" dirty="0" smtClean="0"/>
              <a:t>) </a:t>
            </a:r>
            <a:r>
              <a:rPr lang="en-AU" dirty="0" smtClean="0">
                <a:solidFill>
                  <a:srgbClr val="0070C0"/>
                </a:solidFill>
              </a:rPr>
              <a:t>: number </a:t>
            </a:r>
            <a:r>
              <a:rPr lang="en-AU" dirty="0" smtClean="0"/>
              <a:t>{</a:t>
            </a:r>
            <a:br>
              <a:rPr lang="en-AU" dirty="0" smtClean="0"/>
            </a:br>
            <a:r>
              <a:rPr lang="en-AU" dirty="0" smtClean="0"/>
              <a:t>    return x * y;</a:t>
            </a:r>
            <a:br>
              <a:rPr lang="en-AU" dirty="0" smtClean="0"/>
            </a:br>
            <a:r>
              <a:rPr lang="en-AU" dirty="0" smtClean="0"/>
              <a:t>}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Type information is enforced in design and</a:t>
            </a:r>
          </a:p>
          <a:p>
            <a:pPr marL="0" indent="0">
              <a:buNone/>
            </a:pPr>
            <a:r>
              <a:rPr lang="en-AU" dirty="0" smtClean="0"/>
              <a:t>// compile time, but removed at runtime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4138613"/>
            <a:ext cx="3552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demo.ts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53785"/>
          </a:xfrm>
        </p:spPr>
        <p:txBody>
          <a:bodyPr>
            <a:normAutofit/>
          </a:bodyPr>
          <a:lstStyle/>
          <a:p>
            <a:r>
              <a:rPr lang="en-AU" dirty="0"/>
              <a:t>s</a:t>
            </a:r>
            <a:r>
              <a:rPr lang="en-AU" dirty="0" smtClean="0"/>
              <a:t>ee </a:t>
            </a:r>
            <a:r>
              <a:rPr lang="en-AU" dirty="0" err="1" smtClean="0"/>
              <a:t>demo.ts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8565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Interfaces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interface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17691"/>
          </a:xfrm>
        </p:spPr>
        <p:txBody>
          <a:bodyPr/>
          <a:lstStyle/>
          <a:p>
            <a:r>
              <a:rPr lang="en-AU" dirty="0" smtClean="0"/>
              <a:t>Bringing</a:t>
            </a:r>
            <a:r>
              <a:rPr lang="en-AU" baseline="0" dirty="0" smtClean="0"/>
              <a:t> structure and static </a:t>
            </a:r>
            <a:r>
              <a:rPr lang="en-AU" baseline="0" dirty="0" smtClean="0">
                <a:solidFill>
                  <a:schemeClr val="tx2"/>
                </a:solidFill>
              </a:rPr>
              <a:t>type </a:t>
            </a:r>
            <a:r>
              <a:rPr lang="en-AU" baseline="0" dirty="0" smtClean="0"/>
              <a:t>checking at compile time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Modules </a:t>
            </a:r>
            <a:r>
              <a:rPr lang="en-AU" baseline="0" dirty="0" smtClean="0"/>
              <a:t>to define scopes and </a:t>
            </a:r>
            <a:r>
              <a:rPr lang="en-AU" baseline="0" dirty="0" smtClean="0">
                <a:solidFill>
                  <a:schemeClr val="tx2"/>
                </a:solidFill>
              </a:rPr>
              <a:t>export </a:t>
            </a:r>
            <a:r>
              <a:rPr lang="en-AU" baseline="0" dirty="0" smtClean="0"/>
              <a:t>to</a:t>
            </a:r>
            <a:r>
              <a:rPr lang="en-AU" dirty="0" smtClean="0"/>
              <a:t> specify what are public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Interface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Class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to provide</a:t>
            </a:r>
            <a:r>
              <a:rPr lang="en-AU" dirty="0" smtClean="0"/>
              <a:t> traditional Object Oriented Programming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Works with all your existing JavaScript libraries</a:t>
            </a:r>
          </a:p>
          <a:p>
            <a:r>
              <a:rPr lang="en-AU" dirty="0" smtClean="0"/>
              <a:t>Low</a:t>
            </a:r>
            <a:r>
              <a:rPr lang="en-AU" baseline="0" dirty="0" smtClean="0"/>
              <a:t> learning overhead compared to other JavaScript improvement</a:t>
            </a:r>
            <a:r>
              <a:rPr lang="en-AU" dirty="0" smtClean="0"/>
              <a:t> </a:t>
            </a:r>
            <a:r>
              <a:rPr lang="en-AU" baseline="0" dirty="0" smtClean="0"/>
              <a:t>systems (</a:t>
            </a:r>
            <a:r>
              <a:rPr lang="en-AU" baseline="0" dirty="0" err="1" smtClean="0"/>
              <a:t>CoffeeScript</a:t>
            </a:r>
            <a:r>
              <a:rPr lang="en-AU" baseline="0" dirty="0" smtClean="0"/>
              <a:t> or Dart)</a:t>
            </a:r>
          </a:p>
        </p:txBody>
      </p:sp>
    </p:spTree>
    <p:extLst>
      <p:ext uri="{BB962C8B-B14F-4D97-AF65-F5344CB8AC3E}">
        <p14:creationId xmlns:p14="http://schemas.microsoft.com/office/powerpoint/2010/main" val="25057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new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Visual Studio 2012</a:t>
            </a:r>
          </a:p>
          <a:p>
            <a:r>
              <a:rPr lang="en-AU" dirty="0" smtClean="0"/>
              <a:t>SharePoint</a:t>
            </a:r>
            <a:r>
              <a:rPr lang="en-AU" baseline="0" dirty="0" smtClean="0"/>
              <a:t> Solutions and Sandbox Solutions</a:t>
            </a:r>
          </a:p>
          <a:p>
            <a:endParaRPr lang="en-AU" dirty="0"/>
          </a:p>
          <a:p>
            <a:r>
              <a:rPr lang="en-AU" dirty="0"/>
              <a:t>Visual Studio 2010</a:t>
            </a:r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7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pinteresp.ts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53785"/>
          </a:xfrm>
        </p:spPr>
        <p:txBody>
          <a:bodyPr>
            <a:normAutofit/>
          </a:bodyPr>
          <a:lstStyle/>
          <a:p>
            <a:r>
              <a:rPr lang="en-AU" dirty="0"/>
              <a:t>s</a:t>
            </a:r>
            <a:r>
              <a:rPr lang="en-AU" dirty="0" smtClean="0"/>
              <a:t>ee </a:t>
            </a:r>
            <a:r>
              <a:rPr lang="en-AU" dirty="0" err="1" smtClean="0"/>
              <a:t>pinteresp.ts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7714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 - practical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 have spaghetti JavaScript how do I update them to </a:t>
            </a:r>
            <a:r>
              <a:rPr lang="en-AU" dirty="0" err="1" smtClean="0"/>
              <a:t>TypeScript</a:t>
            </a:r>
            <a:r>
              <a:rPr lang="en-AU" dirty="0" smtClean="0"/>
              <a:t>?</a:t>
            </a:r>
          </a:p>
          <a:p>
            <a:r>
              <a:rPr lang="en-AU" baseline="0" dirty="0" smtClean="0"/>
              <a:t>This is a production </a:t>
            </a:r>
            <a:r>
              <a:rPr lang="en-AU" baseline="0" dirty="0" err="1" smtClean="0"/>
              <a:t>javascript</a:t>
            </a:r>
            <a:r>
              <a:rPr lang="en-AU" baseline="0" dirty="0" smtClean="0"/>
              <a:t> file (1500 lines)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#1 </a:t>
            </a:r>
            <a:r>
              <a:rPr lang="en-AU" dirty="0" smtClean="0"/>
              <a:t>copy the JS file and paste into a TS file.</a:t>
            </a:r>
            <a:endParaRPr lang="en-AU" baseline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28" y="3190373"/>
            <a:ext cx="4305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Senior Consultant for      SharePoint Gurus Sydney</a:t>
            </a:r>
          </a:p>
          <a:p>
            <a:r>
              <a:rPr lang="en-AU" dirty="0" smtClean="0"/>
              <a:t>http://johnliu.net</a:t>
            </a:r>
          </a:p>
          <a:p>
            <a:r>
              <a:rPr lang="en-AU" dirty="0" smtClean="0"/>
              <a:t>Community: user groups, SharePoint Conferences and SharePoint </a:t>
            </a:r>
            <a:r>
              <a:rPr lang="en-AU" dirty="0"/>
              <a:t>S</a:t>
            </a:r>
            <a:r>
              <a:rPr lang="en-AU" dirty="0" smtClean="0"/>
              <a:t>aturday</a:t>
            </a:r>
          </a:p>
          <a:p>
            <a:r>
              <a:rPr lang="en-AU" dirty="0"/>
              <a:t>@</a:t>
            </a:r>
            <a:r>
              <a:rPr lang="en-AU" dirty="0" err="1"/>
              <a:t>johnnliu</a:t>
            </a:r>
            <a:endParaRPr lang="en-AU" dirty="0"/>
          </a:p>
          <a:p>
            <a:r>
              <a:rPr lang="en-AU" dirty="0" smtClean="0"/>
              <a:t>Loves .NET, SharePoint &amp; Windows Phone</a:t>
            </a:r>
          </a:p>
          <a:p>
            <a:r>
              <a:rPr lang="en-AU" dirty="0" smtClean="0"/>
              <a:t>Video games,  board games, D&amp;D</a:t>
            </a:r>
          </a:p>
        </p:txBody>
      </p:sp>
      <p:pic>
        <p:nvPicPr>
          <p:cNvPr id="10" name="Picture 2" descr="C:\Users\John.Liu\Pictures\From WP7-JL\Camera roll\WP_000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2" y="1928500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69564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solidFill>
                  <a:schemeClr val="tx2"/>
                </a:solidFill>
              </a:rPr>
              <a:t>#2 </a:t>
            </a:r>
            <a:r>
              <a:rPr lang="en-AU" dirty="0" smtClean="0"/>
              <a:t>Add </a:t>
            </a:r>
            <a:r>
              <a:rPr lang="en-AU" dirty="0"/>
              <a:t>&lt;reference&gt; </a:t>
            </a:r>
            <a:r>
              <a:rPr lang="en-AU" dirty="0" smtClean="0"/>
              <a:t>for definition </a:t>
            </a:r>
            <a:r>
              <a:rPr lang="en-AU" dirty="0"/>
              <a:t>files</a:t>
            </a:r>
            <a:endParaRPr lang="en-AU" dirty="0" smtClean="0"/>
          </a:p>
          <a:p>
            <a:endParaRPr lang="en-AU" dirty="0" smtClean="0">
              <a:solidFill>
                <a:srgbClr val="C00000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#3 </a:t>
            </a:r>
            <a:r>
              <a:rPr lang="en-AU" dirty="0" smtClean="0"/>
              <a:t>Fix optional arguments in functions. 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#4 </a:t>
            </a:r>
            <a:r>
              <a:rPr lang="en-AU" dirty="0" smtClean="0"/>
              <a:t>Fix ad-hoc objects to match definition interfaces.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tx2"/>
                </a:solidFill>
              </a:rPr>
              <a:t>#5 </a:t>
            </a:r>
            <a:r>
              <a:rPr lang="en-AU" dirty="0" smtClean="0"/>
              <a:t>Create missing definitions (e.g. </a:t>
            </a:r>
            <a:r>
              <a:rPr lang="en-AU" dirty="0" err="1" smtClean="0"/>
              <a:t>JQuery.map</a:t>
            </a:r>
            <a:r>
              <a:rPr lang="en-AU" dirty="0" smtClean="0"/>
              <a:t>, </a:t>
            </a:r>
            <a:r>
              <a:rPr lang="en-AU" dirty="0" err="1" smtClean="0"/>
              <a:t>SP.ClientContext</a:t>
            </a:r>
            <a:r>
              <a:rPr lang="en-AU" dirty="0" smtClean="0"/>
              <a:t>)</a:t>
            </a:r>
          </a:p>
          <a:p>
            <a:r>
              <a:rPr lang="en-AU" dirty="0" smtClean="0"/>
              <a:t>Majority of errors are </a:t>
            </a:r>
            <a:r>
              <a:rPr lang="en-AU" dirty="0" err="1" smtClean="0"/>
              <a:t>TypeScript</a:t>
            </a:r>
            <a:r>
              <a:rPr lang="en-AU" dirty="0" smtClean="0"/>
              <a:t> asking you to describe the interface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96" y="716130"/>
            <a:ext cx="4772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41754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solidFill>
                  <a:schemeClr val="tx2"/>
                </a:solidFill>
              </a:rPr>
              <a:t>#6 </a:t>
            </a:r>
            <a:r>
              <a:rPr lang="en-AU" dirty="0" smtClean="0"/>
              <a:t>Fix all errors that TS is complaining about.</a:t>
            </a:r>
          </a:p>
          <a:p>
            <a:r>
              <a:rPr lang="en-AU" dirty="0" smtClean="0"/>
              <a:t>Other small issues - I should blog these.</a:t>
            </a:r>
          </a:p>
          <a:p>
            <a:r>
              <a:rPr lang="en-AU" dirty="0" smtClean="0"/>
              <a:t>Fix </a:t>
            </a:r>
            <a:r>
              <a:rPr lang="en-AU" dirty="0"/>
              <a:t>deprecated method </a:t>
            </a:r>
            <a:r>
              <a:rPr lang="en-AU" dirty="0" smtClean="0"/>
              <a:t>references (</a:t>
            </a:r>
            <a:r>
              <a:rPr lang="en-AU" dirty="0" err="1" smtClean="0"/>
              <a:t>JQuery.live</a:t>
            </a:r>
            <a:r>
              <a:rPr lang="en-AU" dirty="0" smtClean="0"/>
              <a:t> </a:t>
            </a:r>
            <a:r>
              <a:rPr lang="en-AU" dirty="0"/>
              <a:t>should be </a:t>
            </a:r>
            <a:r>
              <a:rPr lang="en-AU" dirty="0" err="1"/>
              <a:t>JQuery.on</a:t>
            </a:r>
            <a:r>
              <a:rPr lang="en-AU" dirty="0" smtClean="0"/>
              <a:t>)</a:t>
            </a:r>
          </a:p>
          <a:p>
            <a:r>
              <a:rPr lang="en-AU" dirty="0" smtClean="0"/>
              <a:t>Fix </a:t>
            </a:r>
            <a:r>
              <a:rPr lang="en-AU" dirty="0" err="1" smtClean="0"/>
              <a:t>String.format</a:t>
            </a:r>
            <a:r>
              <a:rPr lang="en-AU" dirty="0" smtClean="0"/>
              <a:t> </a:t>
            </a:r>
          </a:p>
          <a:p>
            <a:r>
              <a:rPr lang="en-AU" dirty="0" smtClean="0"/>
              <a:t>Fix Date - Date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>
                <a:solidFill>
                  <a:schemeClr val="tx2"/>
                </a:solidFill>
              </a:rPr>
              <a:t>#7 </a:t>
            </a:r>
            <a:r>
              <a:rPr lang="en-AU" dirty="0" smtClean="0"/>
              <a:t>Moving all the Utility functions into a separate scope.  Move them out into a commonly shared file.  You should also add Type information and </a:t>
            </a:r>
            <a:r>
              <a:rPr lang="en-AU" dirty="0" err="1" smtClean="0"/>
              <a:t>jsdoc</a:t>
            </a:r>
            <a:r>
              <a:rPr lang="en-AU" dirty="0" smtClean="0"/>
              <a:t> comments for them.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#8 </a:t>
            </a:r>
            <a:r>
              <a:rPr lang="en-AU" dirty="0" smtClean="0"/>
              <a:t>You can also use F2 rename symbol to finally standardize the variable names in your JavaScript, without fearing things would </a:t>
            </a:r>
            <a:r>
              <a:rPr lang="en-AU" dirty="0" smtClean="0"/>
              <a:t>break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169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241754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solidFill>
                  <a:schemeClr val="tx2"/>
                </a:solidFill>
              </a:rPr>
              <a:t>#9 </a:t>
            </a:r>
            <a:r>
              <a:rPr lang="en-AU" dirty="0" smtClean="0"/>
              <a:t>You don't have to start with your largest file.  Start with the smaller file.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Congratulations you are on your way to </a:t>
            </a:r>
            <a:r>
              <a:rPr lang="en-AU" dirty="0" smtClean="0">
                <a:solidFill>
                  <a:schemeClr val="tx2"/>
                </a:solidFill>
              </a:rPr>
              <a:t>cleaner, maintainable </a:t>
            </a:r>
            <a:r>
              <a:rPr lang="en-AU" dirty="0" smtClean="0">
                <a:solidFill>
                  <a:schemeClr val="tx2"/>
                </a:solidFill>
              </a:rPr>
              <a:t>code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why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8159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Have to learn one more thing - there is a learning curve, very easy if you already know JavaScript, or if you know C# very well.</a:t>
            </a:r>
          </a:p>
          <a:p>
            <a:r>
              <a:rPr lang="en-AU" dirty="0" smtClean="0"/>
              <a:t>You still have to </a:t>
            </a:r>
            <a:r>
              <a:rPr lang="en-AU" dirty="0" smtClean="0">
                <a:solidFill>
                  <a:schemeClr val="tx2"/>
                </a:solidFill>
              </a:rPr>
              <a:t>learn JavaScript </a:t>
            </a:r>
            <a:r>
              <a:rPr lang="en-AU" dirty="0" smtClean="0"/>
              <a:t>- Understanding how </a:t>
            </a:r>
            <a:r>
              <a:rPr lang="en-AU" dirty="0" err="1" smtClean="0"/>
              <a:t>TypeScript</a:t>
            </a:r>
            <a:r>
              <a:rPr lang="en-AU" dirty="0" smtClean="0"/>
              <a:t> converts to JavaScript will teach you better JavaScript</a:t>
            </a:r>
          </a:p>
          <a:p>
            <a:r>
              <a:rPr lang="en-AU" dirty="0" smtClean="0"/>
              <a:t>Some definition files don't exist or incomplete, but I think this will vanish very quickly.  These aren't hard to write if you really need something.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Visual Studio </a:t>
            </a:r>
            <a:r>
              <a:rPr lang="en-AU" dirty="0" smtClean="0"/>
              <a:t>is amazing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Modules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tx2"/>
                </a:solidFill>
              </a:rPr>
              <a:t>classes </a:t>
            </a:r>
            <a:r>
              <a:rPr lang="en-AU" dirty="0" smtClean="0"/>
              <a:t>enable large projects and code reuse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Compile-time </a:t>
            </a:r>
            <a:r>
              <a:rPr lang="en-AU" dirty="0" smtClean="0"/>
              <a:t>checking prevents errors</a:t>
            </a:r>
          </a:p>
          <a:p>
            <a:r>
              <a:rPr lang="en-AU" dirty="0" smtClean="0"/>
              <a:t>Definition files for </a:t>
            </a:r>
            <a:r>
              <a:rPr lang="en-AU" dirty="0" smtClean="0">
                <a:solidFill>
                  <a:schemeClr val="tx2"/>
                </a:solidFill>
              </a:rPr>
              <a:t>common JavaScript libraries </a:t>
            </a:r>
            <a:r>
              <a:rPr lang="en-AU" dirty="0" smtClean="0"/>
              <a:t>makes them very easy to work with, and provides strong type checking</a:t>
            </a:r>
          </a:p>
          <a:p>
            <a:r>
              <a:rPr lang="en-AU" dirty="0" smtClean="0"/>
              <a:t>Source map </a:t>
            </a:r>
            <a:r>
              <a:rPr lang="en-AU" dirty="0" smtClean="0">
                <a:solidFill>
                  <a:schemeClr val="tx2"/>
                </a:solidFill>
              </a:rPr>
              <a:t>debugging </a:t>
            </a:r>
            <a:r>
              <a:rPr lang="en-AU" dirty="0" smtClean="0"/>
              <a:t>makes debug easy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2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 - if I have to make a decision for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93628"/>
          </a:xfrm>
        </p:spPr>
        <p:txBody>
          <a:bodyPr>
            <a:normAutofit/>
          </a:bodyPr>
          <a:lstStyle/>
          <a:p>
            <a:r>
              <a:rPr lang="en-AU" dirty="0" smtClean="0"/>
              <a:t>If you see yourself </a:t>
            </a:r>
            <a:r>
              <a:rPr lang="en-AU" dirty="0" smtClean="0">
                <a:solidFill>
                  <a:schemeClr val="tx2"/>
                </a:solidFill>
              </a:rPr>
              <a:t>using more JavaScript</a:t>
            </a:r>
            <a:r>
              <a:rPr lang="en-AU" dirty="0" smtClean="0"/>
              <a:t>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If you and your </a:t>
            </a:r>
            <a:r>
              <a:rPr lang="en-AU" dirty="0" smtClean="0">
                <a:solidFill>
                  <a:schemeClr val="tx2"/>
                </a:solidFill>
              </a:rPr>
              <a:t>team has to work on JavaScript </a:t>
            </a:r>
            <a:r>
              <a:rPr lang="en-AU" dirty="0" smtClean="0"/>
              <a:t>together,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Once you've done the initial hard work and converted a project.  You can't stand going back.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There are occasionally bugs.  But the forums and support (in Stack Overflow) is very good.</a:t>
            </a:r>
            <a:endParaRPr lang="en-AU" dirty="0"/>
          </a:p>
          <a:p>
            <a:r>
              <a:rPr lang="en-AU" dirty="0" smtClean="0"/>
              <a:t>But they are moving very quickly.  v0.9 will give us generics!  I expect to see strong take-up of </a:t>
            </a:r>
            <a:r>
              <a:rPr lang="en-AU" dirty="0" err="1" smtClean="0"/>
              <a:t>TypeScript</a:t>
            </a:r>
            <a:r>
              <a:rPr lang="en-AU" dirty="0" smtClean="0"/>
              <a:t> in MS community.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</a:p>
          <a:p>
            <a:r>
              <a:rPr lang="en-AU" dirty="0" smtClean="0"/>
              <a:t>Comments?</a:t>
            </a:r>
          </a:p>
          <a:p>
            <a:r>
              <a:rPr lang="en-AU" dirty="0" smtClean="0"/>
              <a:t>More info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19711" y="2819601"/>
            <a:ext cx="5445583" cy="2023862"/>
          </a:xfrm>
        </p:spPr>
        <p:txBody>
          <a:bodyPr/>
          <a:lstStyle/>
          <a:p>
            <a:r>
              <a:rPr lang="en-AU" dirty="0"/>
              <a:t>John.Liu@SharepointGurus.net</a:t>
            </a:r>
          </a:p>
          <a:p>
            <a:r>
              <a:rPr lang="en-AU" dirty="0"/>
              <a:t>@</a:t>
            </a:r>
            <a:r>
              <a:rPr lang="en-AU" dirty="0" err="1"/>
              <a:t>johnnliu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http://</a:t>
            </a:r>
            <a:r>
              <a:rPr lang="en-AU" dirty="0" smtClean="0"/>
              <a:t>JohnLiu.net</a:t>
            </a:r>
          </a:p>
          <a:p>
            <a:endParaRPr lang="en-AU" dirty="0"/>
          </a:p>
          <a:p>
            <a:r>
              <a:rPr lang="en-AU" dirty="0" smtClean="0"/>
              <a:t>Feedback please!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68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http://www.typescriptlang.org/</a:t>
            </a:r>
          </a:p>
          <a:p>
            <a:r>
              <a:rPr lang="en-AU" dirty="0" smtClean="0"/>
              <a:t>http://channel9.msdn.com/Shows/Going+Deep/Anders-Hejlsberg-and-Lars-Bak-TypeScript-JavaScript-and-Dart</a:t>
            </a:r>
          </a:p>
          <a:p>
            <a:r>
              <a:rPr lang="en-AU" dirty="0" smtClean="0"/>
              <a:t>https://github.com/borisyankov/DefinitelyTyped</a:t>
            </a:r>
          </a:p>
          <a:p>
            <a:r>
              <a:rPr lang="en-AU" dirty="0" smtClean="0"/>
              <a:t>http://www.slideshare.net/jeremylikness/introduction-to-typescript </a:t>
            </a:r>
          </a:p>
          <a:p>
            <a:r>
              <a:rPr lang="en-AU" dirty="0" smtClean="0"/>
              <a:t>http://prezi.com/zkhsz49ownaw/coffeescript-vs-typescript/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2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SharePoint +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http://www.chaholl.com/archive/2013/01/03/typescript-in-a-sharepoint-farm-solution.aspx</a:t>
            </a:r>
          </a:p>
          <a:p>
            <a:r>
              <a:rPr lang="en-AU" dirty="0" smtClean="0"/>
              <a:t>http://www.chaholl.com/archive/2013/02/18/a-collection-of-typescript-definition-files-for-sharepoint-2013-et-al.aspx</a:t>
            </a:r>
          </a:p>
          <a:p>
            <a:r>
              <a:rPr lang="en-AU" dirty="0" smtClean="0"/>
              <a:t>http://johnliu.net/blog/2013/2/26/typescript-and-sharepoint-definition-files.html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http://javascript.crockford.com/javascript.html</a:t>
            </a:r>
          </a:p>
          <a:p>
            <a:r>
              <a:rPr lang="en-AU" dirty="0" smtClean="0"/>
              <a:t>http://javascript.crockford.com/inheritance.html</a:t>
            </a:r>
          </a:p>
          <a:p>
            <a:r>
              <a:rPr lang="en-AU" dirty="0" smtClean="0"/>
              <a:t>http</a:t>
            </a:r>
            <a:r>
              <a:rPr lang="en-AU" dirty="0"/>
              <a:t>://www.adequatelygood.com/2010/2/JavaScript-Scoping-and-Hoisting</a:t>
            </a:r>
          </a:p>
          <a:p>
            <a:r>
              <a:rPr lang="en-AU" dirty="0" smtClean="0"/>
              <a:t>http://www.jibbering.com/faq/notes/closures/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 for listening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Remember to submit your feedback so you go in the draw to win prizes at the end of the day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3495671"/>
          </a:xfrm>
        </p:spPr>
        <p:txBody>
          <a:bodyPr/>
          <a:lstStyle/>
          <a:p>
            <a:r>
              <a:rPr lang="en-AU" dirty="0" smtClean="0"/>
              <a:t>What is </a:t>
            </a:r>
            <a:r>
              <a:rPr lang="en-AU" dirty="0" err="1" smtClean="0"/>
              <a:t>TypeScript</a:t>
            </a:r>
            <a:endParaRPr lang="en-AU" dirty="0" smtClean="0"/>
          </a:p>
          <a:p>
            <a:r>
              <a:rPr lang="en-AU" dirty="0" smtClean="0"/>
              <a:t>Why, oh why </a:t>
            </a:r>
            <a:r>
              <a:rPr lang="en-AU" i="1" dirty="0" smtClean="0">
                <a:solidFill>
                  <a:schemeClr val="tx2"/>
                </a:solidFill>
              </a:rPr>
              <a:t>another</a:t>
            </a:r>
            <a:r>
              <a:rPr lang="en-AU" i="1" dirty="0" smtClean="0">
                <a:solidFill>
                  <a:srgbClr val="C00000"/>
                </a:solidFill>
              </a:rPr>
              <a:t> </a:t>
            </a:r>
            <a:r>
              <a:rPr lang="en-AU" i="1" dirty="0" smtClean="0"/>
              <a:t>scripting language</a:t>
            </a:r>
            <a:r>
              <a:rPr lang="en-AU" dirty="0" smtClean="0"/>
              <a:t>!</a:t>
            </a:r>
          </a:p>
          <a:p>
            <a:r>
              <a:rPr lang="en-AU" dirty="0" smtClean="0"/>
              <a:t>How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400" dirty="0" err="1" smtClean="0">
                <a:solidFill>
                  <a:schemeClr val="tx1"/>
                </a:solidFill>
              </a:rPr>
              <a:t>PInteresp</a:t>
            </a:r>
            <a:endParaRPr lang="en-A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aseline="0" dirty="0" smtClean="0"/>
              <a:t>Free and Open Source, strongly supported by Microsoft</a:t>
            </a:r>
          </a:p>
          <a:p>
            <a:r>
              <a:rPr lang="en-AU" baseline="0" dirty="0" err="1" smtClean="0"/>
              <a:t>TypeScript</a:t>
            </a:r>
            <a:r>
              <a:rPr lang="en-AU" baseline="0" dirty="0" smtClean="0"/>
              <a:t> is based on </a:t>
            </a:r>
            <a:r>
              <a:rPr lang="en-AU" baseline="0" dirty="0" err="1" smtClean="0"/>
              <a:t>ECMAScript</a:t>
            </a:r>
            <a:r>
              <a:rPr lang="en-AU" baseline="0" dirty="0" smtClean="0"/>
              <a:t> 4 with </a:t>
            </a:r>
            <a:r>
              <a:rPr lang="en-AU" baseline="0" dirty="0" err="1" smtClean="0"/>
              <a:t>ECMAScript</a:t>
            </a:r>
            <a:r>
              <a:rPr lang="en-AU" baseline="0" dirty="0" smtClean="0"/>
              <a:t> 6 proposals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800" kern="1200" dirty="0" smtClean="0">
                <a:solidFill>
                  <a:schemeClr val="tx2"/>
                </a:solidFill>
                <a:effectLst/>
                <a:latin typeface="+mn-lt"/>
              </a:rPr>
              <a:t>A super</a:t>
            </a:r>
            <a:r>
              <a:rPr lang="en-AU" sz="2800" kern="1200" baseline="0" dirty="0" smtClean="0">
                <a:solidFill>
                  <a:schemeClr val="tx2"/>
                </a:solidFill>
                <a:effectLst/>
                <a:latin typeface="+mn-lt"/>
              </a:rPr>
              <a:t>set of JavaScript</a:t>
            </a:r>
            <a:endParaRPr lang="en-AU" dirty="0" smtClean="0">
              <a:solidFill>
                <a:schemeClr val="tx2"/>
              </a:solidFill>
              <a:latin typeface="+mn-lt"/>
            </a:endParaRPr>
          </a:p>
          <a:p>
            <a:r>
              <a:rPr lang="en-AU" dirty="0" smtClean="0"/>
              <a:t>To understand why we need JavaScript</a:t>
            </a:r>
            <a:r>
              <a:rPr lang="en-AU" baseline="0" dirty="0" smtClean="0"/>
              <a:t>+, we need to understand what's wrong with vanilla JavaScript.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809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problem with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67309"/>
          </a:xfrm>
        </p:spPr>
        <p:txBody>
          <a:bodyPr/>
          <a:lstStyle/>
          <a:p>
            <a:r>
              <a:rPr lang="en-AU" dirty="0" smtClean="0"/>
              <a:t>Why do people hate working in JavaScript?</a:t>
            </a:r>
          </a:p>
          <a:p>
            <a:endParaRPr lang="en-AU" dirty="0" smtClean="0"/>
          </a:p>
        </p:txBody>
      </p:sp>
      <p:pic>
        <p:nvPicPr>
          <p:cNvPr id="1028" name="Picture 4" descr="http://www.kendoui.com/Libraries/MetaBlogLib/Windows-Live-Writer-Object-Inheritance-With-Kendo-UI_8C23-javascript-the-good-parts-the-definitive-guide_thumb.sflb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4" y="1894722"/>
            <a:ext cx="5512319" cy="41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81596"/>
          </a:xfrm>
        </p:spPr>
        <p:txBody>
          <a:bodyPr/>
          <a:lstStyle/>
          <a:p>
            <a:r>
              <a:rPr lang="en-AU" dirty="0" smtClean="0"/>
              <a:t>JavaScript is designed as a scripting</a:t>
            </a:r>
            <a:r>
              <a:rPr lang="en-AU" baseline="0" dirty="0" smtClean="0"/>
              <a:t> language to do small things on a browser document.</a:t>
            </a:r>
          </a:p>
          <a:p>
            <a:r>
              <a:rPr lang="en-AU" baseline="0" dirty="0" smtClean="0"/>
              <a:t>We are now trying to make it do all sort of things, a "page" can be the application, and all logic runs in JavaScript.  </a:t>
            </a:r>
          </a:p>
          <a:p>
            <a:r>
              <a:rPr lang="en-AU" baseline="0" dirty="0" smtClean="0"/>
              <a:t>AJAX and REST end points allow</a:t>
            </a:r>
            <a:r>
              <a:rPr lang="en-AU" dirty="0" smtClean="0"/>
              <a:t> us to communicate to the server without refreshing the page.</a:t>
            </a:r>
            <a:endParaRPr lang="en-AU" baseline="0" dirty="0" smtClean="0"/>
          </a:p>
          <a:p>
            <a:r>
              <a:rPr lang="en-AU" baseline="0" dirty="0" smtClean="0"/>
              <a:t>As JavaScript code gets complex, it is extremely unwieldy.</a:t>
            </a:r>
          </a:p>
          <a:p>
            <a:endParaRPr lang="en-AU" dirty="0"/>
          </a:p>
          <a:p>
            <a:r>
              <a:rPr lang="en-AU" dirty="0" smtClean="0"/>
              <a:t>Who is using lots of JavaScript in their project now?</a:t>
            </a:r>
          </a:p>
          <a:p>
            <a:r>
              <a:rPr lang="en-AU" baseline="0" dirty="0" smtClean="0"/>
              <a:t>What</a:t>
            </a:r>
            <a:r>
              <a:rPr lang="en-AU" dirty="0" smtClean="0"/>
              <a:t> libraries are you using?</a:t>
            </a: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140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JavaScript</a:t>
            </a:r>
            <a:r>
              <a:rPr lang="en-AU" baseline="0" dirty="0" smtClean="0"/>
              <a:t> problems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037217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Variables are </a:t>
            </a:r>
            <a:r>
              <a:rPr lang="en-AU" dirty="0" err="1" smtClean="0"/>
              <a:t>untyped</a:t>
            </a:r>
            <a:r>
              <a:rPr lang="en-AU" dirty="0" smtClean="0"/>
              <a:t> and dynamic.</a:t>
            </a:r>
          </a:p>
          <a:p>
            <a:r>
              <a:rPr lang="en-AU" dirty="0" smtClean="0"/>
              <a:t>Dynamic types are great, because you don't always know what type the object you get is.  Or if you have an inline object.</a:t>
            </a:r>
          </a:p>
          <a:p>
            <a:r>
              <a:rPr lang="en-AU" dirty="0" smtClean="0"/>
              <a:t>It's bad because it is so, so easy to get wrong.</a:t>
            </a:r>
          </a:p>
          <a:p>
            <a:r>
              <a:rPr lang="en-AU" dirty="0" err="1" smtClean="0"/>
              <a:t>var</a:t>
            </a:r>
            <a:r>
              <a:rPr lang="en-AU" dirty="0" smtClean="0"/>
              <a:t> x = 1; </a:t>
            </a:r>
            <a:r>
              <a:rPr lang="en-AU" dirty="0" err="1" smtClean="0"/>
              <a:t>var</a:t>
            </a:r>
            <a:r>
              <a:rPr lang="en-AU" dirty="0" smtClean="0"/>
              <a:t> y = x + 1; </a:t>
            </a:r>
            <a:br>
              <a:rPr lang="en-AU" dirty="0" smtClean="0"/>
            </a:br>
            <a:r>
              <a:rPr lang="en-AU" dirty="0" smtClean="0"/>
              <a:t>// this is OK, type is inferred.  We can assume then x and y are both numbers.</a:t>
            </a:r>
            <a:br>
              <a:rPr lang="en-AU" dirty="0" smtClean="0"/>
            </a:br>
            <a:endParaRPr lang="en-AU" dirty="0"/>
          </a:p>
          <a:p>
            <a:r>
              <a:rPr lang="en-AU" dirty="0" err="1" smtClean="0"/>
              <a:t>var</a:t>
            </a:r>
            <a:r>
              <a:rPr lang="en-AU" dirty="0" smtClean="0"/>
              <a:t> x = 1; x = "hello";</a:t>
            </a:r>
            <a:br>
              <a:rPr lang="en-AU" dirty="0" smtClean="0"/>
            </a:br>
            <a:r>
              <a:rPr lang="en-AU" dirty="0" smtClean="0"/>
              <a:t>// this is NOT OK, type is mixed up.  We can't assume what type is x.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// this is an old problem, the solution to this in VB is:  </a:t>
            </a:r>
            <a:r>
              <a:rPr lang="en-AU" dirty="0" err="1" smtClean="0"/>
              <a:t>var</a:t>
            </a:r>
            <a:r>
              <a:rPr lang="en-AU" dirty="0" smtClean="0"/>
              <a:t> </a:t>
            </a:r>
            <a:r>
              <a:rPr lang="en-AU" dirty="0" err="1" smtClean="0"/>
              <a:t>intX</a:t>
            </a:r>
            <a:r>
              <a:rPr lang="en-AU" dirty="0" smtClean="0"/>
              <a:t>;</a:t>
            </a:r>
            <a:br>
              <a:rPr lang="en-AU" dirty="0" smtClean="0"/>
            </a:br>
            <a:r>
              <a:rPr lang="en-AU" dirty="0" smtClean="0"/>
              <a:t>// and then someone in your team will do…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intX</a:t>
            </a:r>
            <a:r>
              <a:rPr lang="en-AU" dirty="0" smtClean="0"/>
              <a:t> = "hello";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// I am most guilty too - </a:t>
            </a:r>
            <a:r>
              <a:rPr lang="en-AU" dirty="0" err="1" smtClean="0"/>
              <a:t>var</a:t>
            </a:r>
            <a:r>
              <a:rPr lang="en-AU" dirty="0" smtClean="0"/>
              <a:t> </a:t>
            </a:r>
            <a:r>
              <a:rPr lang="en-AU" dirty="0" err="1" smtClean="0"/>
              <a:t>i</a:t>
            </a:r>
            <a:r>
              <a:rPr lang="en-AU" dirty="0" smtClean="0"/>
              <a:t>, j, k, x, y, z, a, b, c, i1, i2;  // who knows what they are!</a:t>
            </a:r>
            <a:br>
              <a:rPr lang="en-AU" dirty="0" smtClean="0"/>
            </a:br>
            <a:r>
              <a:rPr lang="en-AU" dirty="0" smtClean="0"/>
              <a:t>// being an interpreted language, no compiler warnings</a:t>
            </a:r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73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JavaScript problems - object extension, not class-based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157533"/>
          </a:xfrm>
        </p:spPr>
        <p:txBody>
          <a:bodyPr>
            <a:normAutofit/>
          </a:bodyPr>
          <a:lstStyle/>
          <a:p>
            <a:r>
              <a:rPr lang="en-AU" dirty="0" smtClean="0"/>
              <a:t>JavaScript is based on object.  It is easy to create and extend existing objects.</a:t>
            </a:r>
          </a:p>
          <a:p>
            <a:r>
              <a:rPr lang="en-AU" dirty="0" smtClean="0"/>
              <a:t>This is great, because you aren't restricted to defining your object at compile time only.</a:t>
            </a:r>
          </a:p>
          <a:p>
            <a:r>
              <a:rPr lang="en-AU" dirty="0" smtClean="0"/>
              <a:t>It's bad because it is so, so easy to get wrong.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var</a:t>
            </a:r>
            <a:r>
              <a:rPr lang="en-AU" dirty="0" smtClean="0"/>
              <a:t> x = { a : 1, B : 2 }</a:t>
            </a:r>
            <a:br>
              <a:rPr lang="en-AU" dirty="0" smtClean="0"/>
            </a:br>
            <a:r>
              <a:rPr lang="en-AU" dirty="0" smtClean="0"/>
              <a:t>console.log(</a:t>
            </a:r>
            <a:r>
              <a:rPr lang="en-AU" dirty="0" err="1" smtClean="0"/>
              <a:t>x.a</a:t>
            </a:r>
            <a:r>
              <a:rPr lang="en-AU" dirty="0" smtClean="0"/>
              <a:t> + </a:t>
            </a:r>
            <a:r>
              <a:rPr lang="en-AU" dirty="0" err="1" smtClean="0"/>
              <a:t>x.b</a:t>
            </a:r>
            <a:r>
              <a:rPr lang="en-AU" dirty="0" smtClean="0"/>
              <a:t>);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err="1" smtClean="0"/>
              <a:t>var</a:t>
            </a:r>
            <a:r>
              <a:rPr lang="en-AU" dirty="0" smtClean="0"/>
              <a:t> x = { a : 1, b : 2, a : 3 }</a:t>
            </a:r>
            <a:br>
              <a:rPr lang="en-AU" dirty="0" smtClean="0"/>
            </a:br>
            <a:r>
              <a:rPr lang="en-AU" dirty="0" smtClean="0"/>
              <a:t>console.log(</a:t>
            </a:r>
            <a:r>
              <a:rPr lang="en-AU" dirty="0" err="1" smtClean="0"/>
              <a:t>x.a</a:t>
            </a:r>
            <a:r>
              <a:rPr lang="en-AU" dirty="0" smtClean="0"/>
              <a:t> + </a:t>
            </a:r>
            <a:r>
              <a:rPr lang="en-AU" dirty="0" err="1" smtClean="0"/>
              <a:t>x.b</a:t>
            </a:r>
            <a:r>
              <a:rPr lang="en-AU" dirty="0" smtClean="0"/>
              <a:t>);</a:t>
            </a:r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// being an interpreted language, no compiler warnings</a:t>
            </a:r>
          </a:p>
        </p:txBody>
      </p:sp>
    </p:spTree>
    <p:extLst>
      <p:ext uri="{BB962C8B-B14F-4D97-AF65-F5344CB8AC3E}">
        <p14:creationId xmlns:p14="http://schemas.microsoft.com/office/powerpoint/2010/main" val="11621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JavaScript problems -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37" y="1447804"/>
            <a:ext cx="11155095" cy="5097375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When you define a function with arguments.  That is your contract with your caller.</a:t>
            </a:r>
            <a:br>
              <a:rPr lang="en-AU" dirty="0" smtClean="0"/>
            </a:br>
            <a:r>
              <a:rPr lang="en-AU" dirty="0" smtClean="0"/>
              <a:t>Unfortunately, in JavaScript, function parameters are more like </a:t>
            </a:r>
            <a:r>
              <a:rPr lang="en-AU" dirty="0" smtClean="0">
                <a:solidFill>
                  <a:schemeClr val="tx2"/>
                </a:solidFill>
              </a:rPr>
              <a:t>guidelines</a:t>
            </a:r>
          </a:p>
          <a:p>
            <a:r>
              <a:rPr lang="en-AU" dirty="0" smtClean="0"/>
              <a:t>Coupled with the </a:t>
            </a:r>
            <a:r>
              <a:rPr lang="en-AU" dirty="0" err="1" smtClean="0"/>
              <a:t>untyped</a:t>
            </a:r>
            <a:r>
              <a:rPr lang="en-AU" dirty="0" smtClean="0"/>
              <a:t> nature of JavaScript, your day is only going to get worse.</a:t>
            </a:r>
          </a:p>
          <a:p>
            <a:endParaRPr lang="en-AU" dirty="0" smtClean="0"/>
          </a:p>
          <a:p>
            <a:r>
              <a:rPr lang="en-AU" dirty="0" smtClean="0"/>
              <a:t>function f(x) { return x + 1; }</a:t>
            </a:r>
          </a:p>
          <a:p>
            <a:r>
              <a:rPr lang="en-AU" dirty="0" smtClean="0"/>
              <a:t>f("hello");</a:t>
            </a:r>
            <a:br>
              <a:rPr lang="en-AU" dirty="0" smtClean="0"/>
            </a:br>
            <a:r>
              <a:rPr lang="en-AU" dirty="0" smtClean="0"/>
              <a:t>f(1234);</a:t>
            </a:r>
            <a:br>
              <a:rPr lang="en-AU" dirty="0" smtClean="0"/>
            </a:br>
            <a:r>
              <a:rPr lang="en-AU" dirty="0" smtClean="0"/>
              <a:t>f();</a:t>
            </a:r>
            <a:br>
              <a:rPr lang="en-AU" dirty="0" smtClean="0"/>
            </a:br>
            <a:r>
              <a:rPr lang="en-AU" dirty="0" smtClean="0"/>
              <a:t>f(function(){});</a:t>
            </a:r>
            <a:br>
              <a:rPr lang="en-AU" dirty="0" smtClean="0"/>
            </a:br>
            <a:r>
              <a:rPr lang="en-AU" dirty="0" smtClean="0"/>
              <a:t>f([4]);</a:t>
            </a:r>
            <a:br>
              <a:rPr lang="en-AU" dirty="0" smtClean="0"/>
            </a:br>
            <a:r>
              <a:rPr lang="en-AU" dirty="0"/>
              <a:t>f</a:t>
            </a:r>
            <a:r>
              <a:rPr lang="en-AU" dirty="0" smtClean="0"/>
              <a:t>("hello", "world");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// and then we have this magic object.  </a:t>
            </a:r>
            <a:br>
              <a:rPr lang="en-AU" dirty="0" smtClean="0"/>
            </a:br>
            <a:r>
              <a:rPr lang="en-AU" dirty="0" smtClean="0"/>
              <a:t>function f() { console.log(</a:t>
            </a:r>
            <a:r>
              <a:rPr lang="en-AU" dirty="0" err="1" smtClean="0"/>
              <a:t>arguments.length</a:t>
            </a:r>
            <a:r>
              <a:rPr lang="en-AU" dirty="0" smtClean="0"/>
              <a:t>); }</a:t>
            </a:r>
            <a:br>
              <a:rPr lang="en-AU" dirty="0" smtClean="0"/>
            </a:br>
            <a:r>
              <a:rPr lang="en-AU" dirty="0" smtClean="0"/>
              <a:t>f(1,1,2,2);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// yes, magic.  Where did </a:t>
            </a:r>
            <a:r>
              <a:rPr lang="en-AU" i="1" dirty="0" smtClean="0"/>
              <a:t>arguments</a:t>
            </a:r>
            <a:r>
              <a:rPr lang="en-AU" dirty="0" smtClean="0"/>
              <a:t> come from?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// You get defensive and check all </a:t>
            </a:r>
            <a:r>
              <a:rPr lang="en-AU" dirty="0" err="1" smtClean="0"/>
              <a:t>params</a:t>
            </a:r>
            <a:r>
              <a:rPr lang="en-AU" dirty="0" smtClean="0"/>
              <a:t>, or don't and your code could crash and burn</a:t>
            </a:r>
            <a:br>
              <a:rPr lang="en-AU" dirty="0" smtClean="0"/>
            </a:br>
            <a:r>
              <a:rPr lang="en-AU" dirty="0" smtClean="0"/>
              <a:t>// It's bad because it is so, so easy to get wrong.</a:t>
            </a:r>
          </a:p>
        </p:txBody>
      </p:sp>
    </p:spTree>
    <p:extLst>
      <p:ext uri="{BB962C8B-B14F-4D97-AF65-F5344CB8AC3E}">
        <p14:creationId xmlns:p14="http://schemas.microsoft.com/office/powerpoint/2010/main" val="20092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 Saturday Slide Template (Metro) (2)</Template>
  <TotalTime>860</TotalTime>
  <Words>1275</Words>
  <Application>Microsoft Office PowerPoint</Application>
  <PresentationFormat>Widescreen</PresentationFormat>
  <Paragraphs>171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Wingdings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Building SharePoint solutions with Microsoft’s TypeScript: how and why.</vt:lpstr>
      <vt:lpstr>about John Liu</vt:lpstr>
      <vt:lpstr>Contents</vt:lpstr>
      <vt:lpstr>What is TypeScript</vt:lpstr>
      <vt:lpstr>What is the problem with JavaScript</vt:lpstr>
      <vt:lpstr>What…</vt:lpstr>
      <vt:lpstr>JavaScript problems - dynamic types</vt:lpstr>
      <vt:lpstr>JavaScript problems - object extension, not class-based</vt:lpstr>
      <vt:lpstr>JavaScript problems - parameters</vt:lpstr>
      <vt:lpstr>JavaScript problems - scope</vt:lpstr>
      <vt:lpstr>JavaScript problems - hoisting</vt:lpstr>
      <vt:lpstr>Let's look at TypeScript</vt:lpstr>
      <vt:lpstr>TypeScript - first glance - strong type checking</vt:lpstr>
      <vt:lpstr>TypeScript - demo.ts</vt:lpstr>
      <vt:lpstr>TypeScript - Interfaces</vt:lpstr>
      <vt:lpstr>TypeScript features</vt:lpstr>
      <vt:lpstr>How - new projects</vt:lpstr>
      <vt:lpstr>TypeScript - pinteresp.ts</vt:lpstr>
      <vt:lpstr>How - existing projects - practical guidelines</vt:lpstr>
      <vt:lpstr>How - existing projects</vt:lpstr>
      <vt:lpstr>How - existing projects</vt:lpstr>
      <vt:lpstr>How - existing projects</vt:lpstr>
      <vt:lpstr>Summary - why TypeScript</vt:lpstr>
      <vt:lpstr>Conclusion - if I have to make a decision for you…</vt:lpstr>
      <vt:lpstr>PowerPoint Presentation</vt:lpstr>
      <vt:lpstr>References - TypeScript</vt:lpstr>
      <vt:lpstr>References - SharePoint + TypeScript</vt:lpstr>
      <vt:lpstr>References - JavaScript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Liu</dc:creator>
  <cp:lastModifiedBy>John Liu</cp:lastModifiedBy>
  <cp:revision>147</cp:revision>
  <dcterms:created xsi:type="dcterms:W3CDTF">2013-03-05T08:42:03Z</dcterms:created>
  <dcterms:modified xsi:type="dcterms:W3CDTF">2013-03-13T05:57:08Z</dcterms:modified>
</cp:coreProperties>
</file>