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24"/>
  </p:notesMasterIdLst>
  <p:handoutMasterIdLst>
    <p:handoutMasterId r:id="rId25"/>
  </p:handoutMasterIdLst>
  <p:sldIdLst>
    <p:sldId id="265" r:id="rId2"/>
    <p:sldId id="275" r:id="rId3"/>
    <p:sldId id="274" r:id="rId4"/>
    <p:sldId id="257" r:id="rId5"/>
    <p:sldId id="258" r:id="rId6"/>
    <p:sldId id="279" r:id="rId7"/>
    <p:sldId id="280" r:id="rId8"/>
    <p:sldId id="281" r:id="rId9"/>
    <p:sldId id="276" r:id="rId10"/>
    <p:sldId id="259" r:id="rId11"/>
    <p:sldId id="269" r:id="rId12"/>
    <p:sldId id="264" r:id="rId13"/>
    <p:sldId id="266" r:id="rId14"/>
    <p:sldId id="278" r:id="rId15"/>
    <p:sldId id="284" r:id="rId16"/>
    <p:sldId id="286" r:id="rId17"/>
    <p:sldId id="272" r:id="rId18"/>
    <p:sldId id="293" r:id="rId19"/>
    <p:sldId id="263" r:id="rId20"/>
    <p:sldId id="282" r:id="rId21"/>
    <p:sldId id="283" r:id="rId22"/>
    <p:sldId id="295" r:id="rId23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54676" autoAdjust="0"/>
  </p:normalViewPr>
  <p:slideViewPr>
    <p:cSldViewPr>
      <p:cViewPr varScale="1">
        <p:scale>
          <a:sx n="48" d="100"/>
          <a:sy n="48" d="100"/>
        </p:scale>
        <p:origin x="-248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B534F-54FD-4FD8-A37F-18942C1D196E}" type="datetimeFigureOut">
              <a:rPr lang="en-AU" smtClean="0"/>
              <a:t>21/04/2012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109FA-247B-4C0B-B703-993059DDDF0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8583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110636-D398-4386-8C4D-46298BE5FDFE}" type="datetimeFigureOut">
              <a:rPr lang="en-AU" smtClean="0"/>
              <a:t>21/04/2012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2BC780-E322-4CC4-A374-C303876F93B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7861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Keith (geek in training), cheating his dice roll while I'm taking this picture because he didn't get enough skulls to hit the ogre.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84984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1209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Web API.</a:t>
            </a:r>
          </a:p>
          <a:p>
            <a:endParaRPr lang="en-AU" dirty="0" smtClean="0"/>
          </a:p>
          <a:p>
            <a:r>
              <a:rPr lang="en-AU" dirty="0" err="1" smtClean="0"/>
              <a:t>Simplying</a:t>
            </a:r>
            <a:r>
              <a:rPr lang="en-AU" baseline="0" dirty="0" smtClean="0"/>
              <a:t> how you can write REST services over </a:t>
            </a:r>
            <a:r>
              <a:rPr lang="en-AU" baseline="0" dirty="0" smtClean="0"/>
              <a:t>HTTP</a:t>
            </a:r>
          </a:p>
          <a:p>
            <a:endParaRPr lang="en-AU" baseline="0" dirty="0" smtClean="0"/>
          </a:p>
          <a:p>
            <a:r>
              <a:rPr lang="en-AU" dirty="0" smtClean="0"/>
              <a:t>(new) How many of you have looked at MVC 4</a:t>
            </a:r>
          </a:p>
          <a:p>
            <a:pPr lvl="1"/>
            <a:r>
              <a:rPr lang="en-AU" dirty="0" smtClean="0"/>
              <a:t>(bonus) What's the key feature of MVC 4?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7097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Write your own SOAP and REST services</a:t>
            </a:r>
          </a:p>
          <a:p>
            <a:endParaRPr lang="en-AU" dirty="0" smtClean="0"/>
          </a:p>
          <a:p>
            <a:pPr marL="228600" indent="-228600">
              <a:buAutoNum type="arabicPeriod"/>
            </a:pPr>
            <a:r>
              <a:rPr lang="en-AU" dirty="0" smtClean="0"/>
              <a:t>Create soap service</a:t>
            </a:r>
          </a:p>
          <a:p>
            <a:pPr marL="228600" indent="-228600">
              <a:buAutoNum type="arabicPeriod"/>
            </a:pPr>
            <a:r>
              <a:rPr lang="en-AU" dirty="0" smtClean="0"/>
              <a:t>Deploy and see the /</a:t>
            </a:r>
            <a:r>
              <a:rPr lang="en-AU" dirty="0" err="1" smtClean="0"/>
              <a:t>mex</a:t>
            </a:r>
            <a:endParaRPr lang="en-AU" dirty="0" smtClean="0"/>
          </a:p>
          <a:p>
            <a:pPr marL="228600" indent="-228600">
              <a:buAutoNum type="arabicPeriod"/>
            </a:pPr>
            <a:r>
              <a:rPr lang="en-AU" dirty="0" smtClean="0"/>
              <a:t>Issues with binding</a:t>
            </a:r>
          </a:p>
          <a:p>
            <a:pPr marL="228600" indent="-228600">
              <a:buAutoNum type="arabicPeriod"/>
            </a:pPr>
            <a:r>
              <a:rPr lang="en-AU" dirty="0" smtClean="0"/>
              <a:t>Create</a:t>
            </a:r>
            <a:r>
              <a:rPr lang="en-AU" baseline="0" dirty="0" smtClean="0"/>
              <a:t> REST service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Look at the result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What we can do in REST – full </a:t>
            </a:r>
            <a:r>
              <a:rPr lang="en-AU" baseline="0" dirty="0" err="1" smtClean="0"/>
              <a:t>SPContext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Create a dumb web part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Smarts in </a:t>
            </a:r>
            <a:r>
              <a:rPr lang="en-AU" baseline="0" dirty="0" err="1" smtClean="0"/>
              <a:t>javascript</a:t>
            </a:r>
            <a:r>
              <a:rPr lang="en-AU" baseline="0" dirty="0" smtClean="0"/>
              <a:t>.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See result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See </a:t>
            </a:r>
            <a:r>
              <a:rPr lang="en-AU" baseline="0" dirty="0" err="1" smtClean="0"/>
              <a:t>Javascript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Network payload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JavaScript debugging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PUT service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err="1" smtClean="0"/>
              <a:t>DataService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0599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WCF service can only have 1 base address header</a:t>
            </a:r>
          </a:p>
          <a:p>
            <a:endParaRPr lang="en-AU" dirty="0" smtClean="0"/>
          </a:p>
          <a:p>
            <a:r>
              <a:rPr lang="en-AU" dirty="0" smtClean="0"/>
              <a:t>Can cheat either in code or in configuration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10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031552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9368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Write your own SOAP and REST services</a:t>
            </a:r>
          </a:p>
          <a:p>
            <a:endParaRPr lang="en-AU" dirty="0" smtClean="0"/>
          </a:p>
          <a:p>
            <a:pPr marL="228600" indent="-228600">
              <a:buAutoNum type="arabicPeriod"/>
            </a:pPr>
            <a:r>
              <a:rPr lang="en-AU" dirty="0" smtClean="0"/>
              <a:t>Create soap service</a:t>
            </a:r>
          </a:p>
          <a:p>
            <a:pPr marL="228600" indent="-228600">
              <a:buAutoNum type="arabicPeriod"/>
            </a:pPr>
            <a:r>
              <a:rPr lang="en-AU" dirty="0" smtClean="0"/>
              <a:t>Deploy and see the /</a:t>
            </a:r>
            <a:r>
              <a:rPr lang="en-AU" dirty="0" err="1" smtClean="0"/>
              <a:t>mex</a:t>
            </a:r>
            <a:endParaRPr lang="en-AU" dirty="0" smtClean="0"/>
          </a:p>
          <a:p>
            <a:pPr marL="228600" indent="-228600">
              <a:buAutoNum type="arabicPeriod"/>
            </a:pPr>
            <a:r>
              <a:rPr lang="en-AU" dirty="0" smtClean="0"/>
              <a:t>Issues with binding</a:t>
            </a:r>
          </a:p>
          <a:p>
            <a:pPr marL="228600" indent="-228600">
              <a:buAutoNum type="arabicPeriod"/>
            </a:pPr>
            <a:r>
              <a:rPr lang="en-AU" dirty="0" smtClean="0"/>
              <a:t>Create</a:t>
            </a:r>
            <a:r>
              <a:rPr lang="en-AU" baseline="0" dirty="0" smtClean="0"/>
              <a:t> REST service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Look at the result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What we can do in REST – full </a:t>
            </a:r>
            <a:r>
              <a:rPr lang="en-AU" baseline="0" dirty="0" err="1" smtClean="0"/>
              <a:t>SPContext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Create a dumb web part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Smarts in </a:t>
            </a:r>
            <a:r>
              <a:rPr lang="en-AU" baseline="0" dirty="0" err="1" smtClean="0"/>
              <a:t>javascript</a:t>
            </a:r>
            <a:r>
              <a:rPr lang="en-AU" baseline="0" dirty="0" smtClean="0"/>
              <a:t>.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See result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See </a:t>
            </a:r>
            <a:r>
              <a:rPr lang="en-AU" baseline="0" dirty="0" err="1" smtClean="0"/>
              <a:t>Javascript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Network payload</a:t>
            </a:r>
          </a:p>
          <a:p>
            <a:pPr marL="228600" indent="-228600">
              <a:buAutoNum type="arabicPeriod"/>
            </a:pPr>
            <a:r>
              <a:rPr lang="en-AU" baseline="0" dirty="0" smtClean="0"/>
              <a:t>JavaScript debugging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smtClean="0"/>
              <a:t>PUT service</a:t>
            </a:r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r>
              <a:rPr lang="en-AU" baseline="0" dirty="0" err="1" smtClean="0"/>
              <a:t>DataService</a:t>
            </a: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endParaRPr lang="en-AU" baseline="0" dirty="0" smtClean="0"/>
          </a:p>
          <a:p>
            <a:pPr marL="228600" indent="-228600">
              <a:buAutoNum type="arabicPeriod"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2BC780-E322-4CC4-A374-C303876F93B6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059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gif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jpeg"/><Relationship Id="rId7" Type="http://schemas.openxmlformats.org/officeDocument/2006/relationships/image" Target="../media/image7.png"/><Relationship Id="rId12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4.gif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3808" y="1820966"/>
            <a:ext cx="5972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1760" y="3837190"/>
            <a:ext cx="600871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sp>
        <p:nvSpPr>
          <p:cNvPr id="7" name="TextBox 6"/>
          <p:cNvSpPr txBox="1"/>
          <p:nvPr/>
        </p:nvSpPr>
        <p:spPr>
          <a:xfrm>
            <a:off x="2843808" y="116632"/>
            <a:ext cx="604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2800" dirty="0" smtClean="0">
                <a:latin typeface="Good Times" pitchFamily="2" charset="0"/>
              </a:rPr>
              <a:t>SharePoint </a:t>
            </a:r>
            <a:r>
              <a:rPr lang="en-AU" sz="2800" dirty="0" smtClean="0">
                <a:solidFill>
                  <a:srgbClr val="D2421F"/>
                </a:solidFill>
                <a:latin typeface="Good Times" pitchFamily="2" charset="0"/>
              </a:rPr>
              <a:t>Saturday</a:t>
            </a:r>
            <a:endParaRPr lang="en-AU" sz="2800" dirty="0">
              <a:solidFill>
                <a:srgbClr val="D2421F"/>
              </a:solidFill>
              <a:latin typeface="Good Times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535516" y="605145"/>
            <a:ext cx="265500" cy="284464"/>
          </a:xfrm>
          <a:prstGeom prst="rect">
            <a:avLst/>
          </a:prstGeom>
          <a:solidFill>
            <a:srgbClr val="D2421F"/>
          </a:solidFill>
          <a:ln>
            <a:solidFill>
              <a:srgbClr val="D2421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7864628" y="605143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7524328" y="605142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7183744" y="605141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6833432" y="605145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4" name="Rectangle 13"/>
          <p:cNvSpPr/>
          <p:nvPr/>
        </p:nvSpPr>
        <p:spPr>
          <a:xfrm>
            <a:off x="6483120" y="602812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5" name="Rectangle 14"/>
          <p:cNvSpPr/>
          <p:nvPr/>
        </p:nvSpPr>
        <p:spPr>
          <a:xfrm>
            <a:off x="8201584" y="605144"/>
            <a:ext cx="265500" cy="284464"/>
          </a:xfrm>
          <a:prstGeom prst="rect">
            <a:avLst/>
          </a:prstGeom>
          <a:solidFill>
            <a:srgbClr val="BFBFBF"/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6" name="Rectangle 15"/>
          <p:cNvSpPr/>
          <p:nvPr/>
        </p:nvSpPr>
        <p:spPr>
          <a:xfrm>
            <a:off x="251520" y="260648"/>
            <a:ext cx="2376264" cy="6336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400" b="1" dirty="0" smtClean="0">
                <a:solidFill>
                  <a:schemeClr val="tx1"/>
                </a:solidFill>
                <a:latin typeface="+mj-lt"/>
              </a:rPr>
              <a:t>Sponsors</a:t>
            </a:r>
          </a:p>
          <a:p>
            <a:pPr algn="ctr"/>
            <a:r>
              <a:rPr lang="en-AU" sz="1400" b="1" dirty="0" smtClean="0">
                <a:solidFill>
                  <a:srgbClr val="FFC000"/>
                </a:solidFill>
                <a:latin typeface="+mj-lt"/>
              </a:rPr>
              <a:t>Gold</a:t>
            </a: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AU" sz="1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Bronze</a:t>
            </a:r>
            <a:endParaRPr lang="en-AU" sz="1400" b="1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027" name="Picture 3" descr="http://sharepointsaturday.org/sydney/SiteImages/AvePoint-Logo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952" y="781206"/>
            <a:ext cx="17145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sharepointsaturday.org/melbourne/SiteImages/CLIFTONS_300RGBfullcolour_small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04" y="1329020"/>
            <a:ext cx="144389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://sharepointsaturday.org/perth/SiteImages/diversus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13" y="6215062"/>
            <a:ext cx="1342678" cy="293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sharepointsaturday.org/sydney/SiteImages/K2%20logo.gif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15" y="1988840"/>
            <a:ext cx="119547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591"/>
          <a:stretch/>
        </p:blipFill>
        <p:spPr bwMode="auto">
          <a:xfrm>
            <a:off x="1558197" y="4449047"/>
            <a:ext cx="1175143" cy="473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27" y="4325642"/>
            <a:ext cx="1484375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39" y="5045722"/>
            <a:ext cx="830349" cy="48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38" y="2780928"/>
            <a:ext cx="2040528" cy="661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20" descr="C:\Users\Brian\Desktop\Typemock Logo.png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64" y="5702043"/>
            <a:ext cx="1229038" cy="327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/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119" y="4998683"/>
            <a:ext cx="865936" cy="531409"/>
          </a:xfrm>
          <a:prstGeom prst="rect">
            <a:avLst/>
          </a:prstGeom>
        </p:spPr>
      </p:pic>
      <p:pic>
        <p:nvPicPr>
          <p:cNvPr id="23" name="Picture 22"/>
          <p:cNvPicPr/>
          <p:nvPr/>
        </p:nvPicPr>
        <p:blipFill>
          <a:blip r:embed="rId1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7514" y="5772226"/>
            <a:ext cx="1149238" cy="18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100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74" y="273050"/>
            <a:ext cx="28057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9774" y="1435100"/>
            <a:ext cx="28057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152747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2812603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74" y="274638"/>
            <a:ext cx="802702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9774" y="1600200"/>
            <a:ext cx="8027026" cy="4525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3" name="TextBox 12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19376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9774" y="274638"/>
            <a:ext cx="5817226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3" name="TextBox 12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284464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95536" y="297454"/>
            <a:ext cx="6048672" cy="772977"/>
            <a:chOff x="2843808" y="116632"/>
            <a:chExt cx="6048672" cy="772977"/>
          </a:xfrm>
        </p:grpSpPr>
        <p:sp>
          <p:nvSpPr>
            <p:cNvPr id="7" name="TextBox 6"/>
            <p:cNvSpPr txBox="1"/>
            <p:nvPr userDrawn="1"/>
          </p:nvSpPr>
          <p:spPr>
            <a:xfrm>
              <a:off x="2843808" y="116632"/>
              <a:ext cx="604867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AU" sz="2800" dirty="0" smtClean="0">
                  <a:latin typeface="Good Times" pitchFamily="2" charset="0"/>
                </a:rPr>
                <a:t>SharePoint </a:t>
              </a:r>
              <a:r>
                <a:rPr lang="en-AU" sz="2800" dirty="0" smtClean="0">
                  <a:solidFill>
                    <a:srgbClr val="D2421F"/>
                  </a:solidFill>
                  <a:latin typeface="Good Times" pitchFamily="2" charset="0"/>
                </a:rPr>
                <a:t>Saturday</a:t>
              </a:r>
              <a:endParaRPr lang="en-AU" sz="2800" dirty="0">
                <a:solidFill>
                  <a:srgbClr val="D2421F"/>
                </a:solidFill>
                <a:latin typeface="Good Times" pitchFamily="2" charset="0"/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8535516" y="605145"/>
              <a:ext cx="265500" cy="284464"/>
            </a:xfrm>
            <a:prstGeom prst="rect">
              <a:avLst/>
            </a:prstGeom>
            <a:solidFill>
              <a:srgbClr val="D2421F"/>
            </a:solidFill>
            <a:ln>
              <a:solidFill>
                <a:srgbClr val="D2421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7864628" y="605143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524328" y="605142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183744" y="605141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6833432" y="605145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483120" y="602812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8201584" y="605144"/>
              <a:ext cx="265500" cy="284464"/>
            </a:xfrm>
            <a:prstGeom prst="rect">
              <a:avLst/>
            </a:prstGeom>
            <a:solidFill>
              <a:srgbClr val="BFBFBF"/>
            </a:solidFill>
            <a:ln>
              <a:solidFill>
                <a:srgbClr val="BFBFB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AU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793144" y="2268593"/>
            <a:ext cx="52024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2400" dirty="0" smtClean="0"/>
              <a:t>Thanks for listening!</a:t>
            </a:r>
          </a:p>
          <a:p>
            <a:endParaRPr lang="en-AU" sz="2400" dirty="0" smtClean="0"/>
          </a:p>
          <a:p>
            <a:pPr algn="ctr"/>
            <a:r>
              <a:rPr lang="en-AU" sz="2400" dirty="0" smtClean="0"/>
              <a:t>Remember to submit your feedback so you can go into the raffle draw at the end of the day!</a:t>
            </a:r>
            <a:r>
              <a:rPr lang="en-AU" sz="2400" baseline="0" dirty="0" smtClean="0"/>
              <a:t> And don’t forget that you have to be at the draw to claim your prizes!</a:t>
            </a:r>
            <a:endParaRPr lang="en-AU" sz="2400" dirty="0" smtClean="0"/>
          </a:p>
        </p:txBody>
      </p:sp>
      <p:sp>
        <p:nvSpPr>
          <p:cNvPr id="29" name="Rectangle 28"/>
          <p:cNvSpPr/>
          <p:nvPr/>
        </p:nvSpPr>
        <p:spPr>
          <a:xfrm>
            <a:off x="6514549" y="210306"/>
            <a:ext cx="2376264" cy="63367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400" b="1" dirty="0" smtClean="0">
                <a:solidFill>
                  <a:schemeClr val="tx1"/>
                </a:solidFill>
                <a:latin typeface="+mj-lt"/>
              </a:rPr>
              <a:t>Sponsors</a:t>
            </a:r>
          </a:p>
          <a:p>
            <a:pPr algn="ctr"/>
            <a:r>
              <a:rPr lang="en-AU" sz="1400" b="1" dirty="0" smtClean="0">
                <a:solidFill>
                  <a:srgbClr val="FFC000"/>
                </a:solidFill>
                <a:latin typeface="+mj-lt"/>
              </a:rPr>
              <a:t>Gold</a:t>
            </a: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rgbClr val="FFC000"/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algn="ctr"/>
            <a:endParaRPr lang="en-AU" sz="1400" b="1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en-AU" sz="1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Bronze</a:t>
            </a:r>
            <a:endParaRPr lang="en-AU" sz="1400" b="1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30" name="Picture 3" descr="http://sharepointsaturday.org/sydney/SiteImages/AvePoint-Logo.pn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981" y="730864"/>
            <a:ext cx="17145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http://sharepointsaturday.org/melbourne/SiteImages/CLIFTONS_300RGBfullcolour_small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733" y="1278678"/>
            <a:ext cx="1443895" cy="548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5" descr="http://sharepointsaturday.org/perth/SiteImages/diversus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342" y="6164720"/>
            <a:ext cx="1342678" cy="293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6" descr="http://sharepointsaturday.org/sydney/SiteImages/K2%20logo.gif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944" y="1938498"/>
            <a:ext cx="119547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2756" y="4275300"/>
            <a:ext cx="1484375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768" y="4995380"/>
            <a:ext cx="830349" cy="48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8967" y="2730586"/>
            <a:ext cx="2040528" cy="661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36" descr="C:\Users\Brian\Desktop\Typemock Logo.png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8293" y="5651701"/>
            <a:ext cx="1229038" cy="327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1148" y="4948341"/>
            <a:ext cx="865936" cy="531409"/>
          </a:xfrm>
          <a:prstGeom prst="rect">
            <a:avLst/>
          </a:prstGeom>
        </p:spPr>
      </p:pic>
      <p:pic>
        <p:nvPicPr>
          <p:cNvPr id="39" name="Picture 38"/>
          <p:cNvPicPr/>
          <p:nvPr/>
        </p:nvPicPr>
        <p:blipFill>
          <a:blip r:embed="rId11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543" y="5721884"/>
            <a:ext cx="1149238" cy="187128"/>
          </a:xfrm>
          <a:prstGeom prst="rect">
            <a:avLst/>
          </a:prstGeom>
        </p:spPr>
      </p:pic>
      <p:pic>
        <p:nvPicPr>
          <p:cNvPr id="40" name="Picture 2"/>
          <p:cNvPicPr>
            <a:picLocks noChangeAspect="1" noChangeArrowheads="1"/>
          </p:cNvPicPr>
          <p:nvPr/>
        </p:nvPicPr>
        <p:blipFill rotWithShape="1"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591"/>
          <a:stretch/>
        </p:blipFill>
        <p:spPr bwMode="auto">
          <a:xfrm>
            <a:off x="7831148" y="4398705"/>
            <a:ext cx="1175143" cy="473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233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urc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20480"/>
          </a:xfr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>
              <a:buFontTx/>
              <a:buNone/>
              <a:defRPr sz="1400">
                <a:solidFill>
                  <a:schemeClr val="tx1"/>
                </a:solidFill>
                <a:latin typeface="Consolas" pitchFamily="49" charset="0"/>
                <a:cs typeface="Consolas" pitchFamily="49" charset="0"/>
              </a:defRPr>
            </a:lvl1pPr>
            <a:lvl2pPr marL="457200" indent="0">
              <a:buFontTx/>
              <a:buNone/>
              <a:defRPr sz="1400">
                <a:solidFill>
                  <a:schemeClr val="tx1"/>
                </a:solidFill>
                <a:latin typeface="Consolas" pitchFamily="49" charset="0"/>
                <a:cs typeface="Consolas" pitchFamily="49" charset="0"/>
              </a:defRPr>
            </a:lvl2pPr>
            <a:lvl3pPr marL="914400" indent="0">
              <a:buFontTx/>
              <a:buNone/>
              <a:defRPr sz="1400">
                <a:solidFill>
                  <a:schemeClr val="tx1"/>
                </a:solidFill>
                <a:latin typeface="Consolas" pitchFamily="49" charset="0"/>
                <a:cs typeface="Consolas" pitchFamily="49" charset="0"/>
              </a:defRPr>
            </a:lvl3pPr>
            <a:lvl4pPr marL="1371600" indent="0">
              <a:buFontTx/>
              <a:buNone/>
              <a:defRPr sz="1400">
                <a:solidFill>
                  <a:schemeClr val="tx1"/>
                </a:solidFill>
                <a:latin typeface="Consolas" pitchFamily="49" charset="0"/>
                <a:cs typeface="Consolas" pitchFamily="49" charset="0"/>
              </a:defRPr>
            </a:lvl4pPr>
            <a:lvl5pPr marL="1828800" indent="0">
              <a:buFontTx/>
              <a:buNone/>
              <a:defRPr sz="1400">
                <a:solidFill>
                  <a:schemeClr val="tx1"/>
                </a:solidFill>
                <a:latin typeface="Consolas" pitchFamily="49" charset="0"/>
                <a:cs typeface="Consolas" pitchFamily="49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63455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74" y="274638"/>
            <a:ext cx="802702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774" y="1600200"/>
            <a:ext cx="8027026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9" name="Rectangle 8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106585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Demonstration Name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Session Title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1" name="Rectangle 20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2" name="Rectangle 21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3" name="Rectangle 22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24" name="Rectangle 23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TextBox 9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215996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74" y="274638"/>
            <a:ext cx="802702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9774" y="1600200"/>
            <a:ext cx="38360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4" name="TextBox 13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325929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344" y="274638"/>
            <a:ext cx="803345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774" y="1535113"/>
            <a:ext cx="38376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9774" y="2174875"/>
            <a:ext cx="38376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Rectangle 11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4" name="Rectangle 13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6" name="TextBox 15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31256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774" y="274638"/>
            <a:ext cx="8027026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6" name="Rectangle 5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2612109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324544" y="5405599"/>
            <a:ext cx="977888" cy="1047737"/>
          </a:xfrm>
          <a:prstGeom prst="rect">
            <a:avLst/>
          </a:prstGeom>
          <a:solidFill>
            <a:srgbClr val="D2421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6" name="Rectangle 5"/>
          <p:cNvSpPr/>
          <p:nvPr/>
        </p:nvSpPr>
        <p:spPr>
          <a:xfrm>
            <a:off x="-324544" y="509054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-324544" y="1709191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-324544" y="2957327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-318114" y="4181463"/>
            <a:ext cx="977888" cy="1047737"/>
          </a:xfrm>
          <a:prstGeom prst="rect">
            <a:avLst/>
          </a:prstGeom>
          <a:solidFill>
            <a:srgbClr val="BFBFB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AU"/>
          </a:p>
        </p:txBody>
      </p:sp>
      <p:sp>
        <p:nvSpPr>
          <p:cNvPr id="11" name="TextBox 10"/>
          <p:cNvSpPr txBox="1"/>
          <p:nvPr/>
        </p:nvSpPr>
        <p:spPr>
          <a:xfrm>
            <a:off x="6659216" y="6391870"/>
            <a:ext cx="248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U" sz="1200" dirty="0" smtClean="0">
                <a:latin typeface="Good Times" pitchFamily="2" charset="0"/>
              </a:rPr>
              <a:t>SharePoint </a:t>
            </a:r>
            <a: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  <a:t>Saturday </a:t>
            </a:r>
            <a:br>
              <a:rPr lang="en-AU" sz="1200" dirty="0" smtClean="0">
                <a:solidFill>
                  <a:srgbClr val="D2421F"/>
                </a:solidFill>
                <a:latin typeface="Good Times" pitchFamily="2" charset="0"/>
              </a:rPr>
            </a:br>
            <a:r>
              <a:rPr lang="en-AU" sz="1200" dirty="0" smtClean="0"/>
              <a:t>Perth 2012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10299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5274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Custom </a:t>
            </a:r>
            <a:r>
              <a:rPr lang="en-AU" dirty="0"/>
              <a:t>REST services and </a:t>
            </a:r>
            <a:r>
              <a:rPr lang="en-AU" dirty="0" err="1" smtClean="0"/>
              <a:t>jQuery</a:t>
            </a:r>
            <a:r>
              <a:rPr lang="en-AU" dirty="0" smtClean="0"/>
              <a:t> </a:t>
            </a:r>
            <a:r>
              <a:rPr lang="en-AU" dirty="0"/>
              <a:t>AJAX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Building your own custom REST services and consuming them with </a:t>
            </a:r>
            <a:r>
              <a:rPr lang="en-AU" dirty="0" err="1"/>
              <a:t>jQuery</a:t>
            </a:r>
            <a:r>
              <a:rPr lang="en-AU" dirty="0"/>
              <a:t> AJAX</a:t>
            </a:r>
          </a:p>
        </p:txBody>
      </p:sp>
    </p:spTree>
    <p:extLst>
      <p:ext uri="{BB962C8B-B14F-4D97-AF65-F5344CB8AC3E}">
        <p14:creationId xmlns:p14="http://schemas.microsoft.com/office/powerpoint/2010/main" val="6624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Building your own WCF services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AU" dirty="0" smtClean="0"/>
              <a:t>Useful for InfoPath</a:t>
            </a:r>
          </a:p>
          <a:p>
            <a:endParaRPr lang="en-AU" dirty="0">
              <a:sym typeface="Wingdings" pitchFamily="2" charset="2"/>
            </a:endParaRPr>
          </a:p>
          <a:p>
            <a:r>
              <a:rPr lang="en-AU" dirty="0" smtClean="0">
                <a:sym typeface="Wingdings" pitchFamily="2" charset="2"/>
              </a:rPr>
              <a:t>The</a:t>
            </a:r>
            <a:r>
              <a:rPr lang="en-AU" baseline="0" dirty="0" smtClean="0">
                <a:sym typeface="Wingdings" pitchFamily="2" charset="2"/>
              </a:rPr>
              <a:t> problem with WCF:</a:t>
            </a:r>
            <a:br>
              <a:rPr lang="en-AU" baseline="0" dirty="0" smtClean="0">
                <a:sym typeface="Wingdings" pitchFamily="2" charset="2"/>
              </a:rPr>
            </a:br>
            <a:r>
              <a:rPr lang="en-AU" dirty="0" smtClean="0"/>
              <a:t>Error “This collection already contains an address with scheme http”</a:t>
            </a:r>
            <a:br>
              <a:rPr lang="en-AU" dirty="0" smtClean="0"/>
            </a:br>
            <a:r>
              <a:rPr lang="en-AU" dirty="0" smtClean="0"/>
              <a:t>Configuration necessary in </a:t>
            </a:r>
            <a:r>
              <a:rPr lang="en-AU" dirty="0" err="1" smtClean="0"/>
              <a:t>web.config</a:t>
            </a:r>
            <a:endParaRPr lang="en-AU" dirty="0" smtClean="0"/>
          </a:p>
          <a:p>
            <a:r>
              <a:rPr lang="en-AU" dirty="0" smtClean="0"/>
              <a:t>Use </a:t>
            </a:r>
            <a:r>
              <a:rPr lang="en-AU" dirty="0"/>
              <a:t>Microsoft.SharePoint.Client.Services.MultipleBaseAddressBasicHttpBindingServiceHostFactory</a:t>
            </a:r>
            <a:endParaRPr lang="en-AU" dirty="0" smtClean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1026" name="Picture 2" descr="C:\Users\John.Liu\Downloads\1316424749_Tic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48" y="1590798"/>
            <a:ext cx="539552" cy="53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ohn.Liu\Downloads\1316424729_Err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48" y="2702091"/>
            <a:ext cx="524768" cy="52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John.Liu\Downloads\1316424749_Tic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53" y="4653136"/>
            <a:ext cx="539552" cy="53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613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you can do in</a:t>
            </a:r>
            <a:r>
              <a:rPr lang="en-AU" baseline="0" dirty="0" smtClean="0"/>
              <a:t> a REST service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 err="1" smtClean="0"/>
              <a:t>SPContext.Current</a:t>
            </a:r>
            <a:endParaRPr lang="en-AU" dirty="0" smtClean="0"/>
          </a:p>
          <a:p>
            <a:r>
              <a:rPr lang="en-AU" dirty="0" smtClean="0"/>
              <a:t>Check current user's roles and permissions</a:t>
            </a:r>
          </a:p>
          <a:p>
            <a:r>
              <a:rPr lang="en-AU" dirty="0"/>
              <a:t>Make read and write database calls</a:t>
            </a:r>
            <a:endParaRPr lang="en-AU" dirty="0" smtClean="0"/>
          </a:p>
          <a:p>
            <a:r>
              <a:rPr lang="en-AU" dirty="0" err="1" smtClean="0"/>
              <a:t>SPSecurity.RunWithElevatedPrivileges</a:t>
            </a:r>
            <a:endParaRPr lang="en-AU" dirty="0" smtClean="0"/>
          </a:p>
          <a:p>
            <a:r>
              <a:rPr lang="en-AU" dirty="0" err="1" smtClean="0"/>
              <a:t>SPUtility.SendEmail</a:t>
            </a:r>
            <a:endParaRPr lang="en-AU" dirty="0" smtClean="0"/>
          </a:p>
          <a:p>
            <a:r>
              <a:rPr lang="en-AU" dirty="0" smtClean="0"/>
              <a:t>Do whatever you want!</a:t>
            </a:r>
          </a:p>
          <a:p>
            <a:endParaRPr lang="en-AU" dirty="0" smtClean="0"/>
          </a:p>
          <a:p>
            <a:r>
              <a:rPr lang="en-AU" dirty="0" smtClean="0"/>
              <a:t>Use Microsoft.SharePoint.Client.Services.MultipleBaseAddressWebServiceHostFactory</a:t>
            </a:r>
            <a:endParaRPr lang="en-AU" dirty="0"/>
          </a:p>
          <a:p>
            <a:r>
              <a:rPr lang="en-AU" dirty="0" smtClean="0"/>
              <a:t>Reminder: remember </a:t>
            </a:r>
            <a:r>
              <a:rPr lang="en-AU" dirty="0" err="1" smtClean="0"/>
              <a:t>SPDisposeCheck</a:t>
            </a:r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  <p:pic>
        <p:nvPicPr>
          <p:cNvPr id="4" name="Picture 2" descr="C:\Users\John.Liu\Downloads\1316424749_Tick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21" y="4356991"/>
            <a:ext cx="539552" cy="53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406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AJAXify</a:t>
            </a:r>
            <a:r>
              <a:rPr lang="en-AU" dirty="0" smtClean="0"/>
              <a:t> your UI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Define: AJAX</a:t>
            </a:r>
          </a:p>
          <a:p>
            <a:pPr lvl="1"/>
            <a:r>
              <a:rPr lang="en-AU" dirty="0" smtClean="0"/>
              <a:t>do </a:t>
            </a:r>
            <a:r>
              <a:rPr lang="en-AU" dirty="0"/>
              <a:t>it without refreshing the </a:t>
            </a:r>
            <a:r>
              <a:rPr lang="en-AU" dirty="0" smtClean="0"/>
              <a:t>browser.  This means a very seamless user experience</a:t>
            </a:r>
            <a:endParaRPr lang="en-AU" dirty="0"/>
          </a:p>
          <a:p>
            <a:endParaRPr lang="en-AU" dirty="0" smtClean="0"/>
          </a:p>
          <a:p>
            <a:r>
              <a:rPr lang="en-AU" dirty="0" smtClean="0"/>
              <a:t>Grab just the data I need from a quick service call</a:t>
            </a:r>
          </a:p>
          <a:p>
            <a:r>
              <a:rPr lang="en-AU" dirty="0" smtClean="0"/>
              <a:t>Find where I want it to go</a:t>
            </a:r>
          </a:p>
          <a:p>
            <a:r>
              <a:rPr lang="en-AU" dirty="0" smtClean="0"/>
              <a:t>Form HTML string and append() into the existing DOM structure</a:t>
            </a:r>
          </a:p>
          <a:p>
            <a:endParaRPr lang="en-AU" dirty="0" smtClean="0"/>
          </a:p>
        </p:txBody>
      </p:sp>
    </p:spTree>
    <p:extLst>
      <p:ext uri="{BB962C8B-B14F-4D97-AF65-F5344CB8AC3E}">
        <p14:creationId xmlns:p14="http://schemas.microsoft.com/office/powerpoint/2010/main" val="311732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AJAX vs. Web Parts</a:t>
            </a:r>
            <a:endParaRPr lang="en-AU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AJAX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Script runs on client</a:t>
            </a:r>
          </a:p>
          <a:p>
            <a:r>
              <a:rPr lang="en-AU" dirty="0" smtClean="0"/>
              <a:t>Need to learn </a:t>
            </a:r>
            <a:r>
              <a:rPr lang="en-AU" dirty="0" err="1" smtClean="0"/>
              <a:t>jQuery</a:t>
            </a:r>
            <a:r>
              <a:rPr lang="en-AU" dirty="0"/>
              <a:t> </a:t>
            </a:r>
            <a:r>
              <a:rPr lang="en-AU" dirty="0" smtClean="0"/>
              <a:t>AJAX</a:t>
            </a:r>
          </a:p>
          <a:p>
            <a:r>
              <a:rPr lang="en-AU" dirty="0" smtClean="0"/>
              <a:t>Debug in browser</a:t>
            </a:r>
          </a:p>
          <a:p>
            <a:r>
              <a:rPr lang="en-AU" dirty="0" smtClean="0"/>
              <a:t>Small payload</a:t>
            </a:r>
          </a:p>
          <a:p>
            <a:r>
              <a:rPr lang="en-AU" dirty="0" smtClean="0"/>
              <a:t>Client side DOM manipulation</a:t>
            </a:r>
          </a:p>
          <a:p>
            <a:pPr marL="0" indent="0">
              <a:buNone/>
            </a:pPr>
            <a:r>
              <a:rPr lang="en-AU" b="1" dirty="0" smtClean="0"/>
              <a:t>Best Feature</a:t>
            </a:r>
            <a:endParaRPr lang="en-AU" b="1" dirty="0"/>
          </a:p>
          <a:p>
            <a:r>
              <a:rPr lang="en-AU" dirty="0" smtClean="0"/>
              <a:t>Super fast UI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AU" dirty="0" smtClean="0"/>
              <a:t>ASP.NET Web Parts</a:t>
            </a:r>
            <a:endParaRPr lang="en-AU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ASP.NET hosted code</a:t>
            </a:r>
          </a:p>
          <a:p>
            <a:r>
              <a:rPr lang="en-AU" dirty="0" smtClean="0"/>
              <a:t>Learn ASP.NET page lifecycle</a:t>
            </a:r>
          </a:p>
          <a:p>
            <a:r>
              <a:rPr lang="en-AU" dirty="0" smtClean="0"/>
              <a:t>Debug in server</a:t>
            </a:r>
          </a:p>
          <a:p>
            <a:r>
              <a:rPr lang="en-AU" dirty="0" smtClean="0"/>
              <a:t>Larger page size (waiting…)</a:t>
            </a:r>
          </a:p>
          <a:p>
            <a:r>
              <a:rPr lang="en-AU" dirty="0" smtClean="0"/>
              <a:t>Connected web parts</a:t>
            </a:r>
          </a:p>
          <a:p>
            <a:endParaRPr lang="en-AU" dirty="0" smtClean="0"/>
          </a:p>
          <a:p>
            <a:endParaRPr lang="en-AU" dirty="0"/>
          </a:p>
          <a:p>
            <a:r>
              <a:rPr lang="en-AU" dirty="0" smtClean="0"/>
              <a:t>Configuring </a:t>
            </a:r>
            <a:r>
              <a:rPr lang="en-AU" dirty="0" err="1" smtClean="0"/>
              <a:t>webparts</a:t>
            </a:r>
            <a:r>
              <a:rPr lang="en-AU" dirty="0" smtClean="0"/>
              <a:t> is easier for non-developer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8199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Deploy is simple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AU" dirty="0" smtClean="0"/>
              <a:t>Farm Solution</a:t>
            </a:r>
          </a:p>
          <a:p>
            <a:r>
              <a:rPr lang="en-AU" dirty="0" smtClean="0"/>
              <a:t>But doesn’t interfere with your site collections or deploy anything into SharePoint</a:t>
            </a:r>
          </a:p>
          <a:p>
            <a:r>
              <a:rPr lang="en-AU" dirty="0" smtClean="0"/>
              <a:t>Stuffed up?  Delete the service folder and it's gone!</a:t>
            </a:r>
          </a:p>
          <a:p>
            <a:endParaRPr lang="en-AU" dirty="0"/>
          </a:p>
          <a:p>
            <a:r>
              <a:rPr lang="en-AU" dirty="0" err="1" smtClean="0"/>
              <a:t>WebParts</a:t>
            </a:r>
            <a:r>
              <a:rPr lang="en-AU" dirty="0" smtClean="0"/>
              <a:t> can be sandbox solutions – so if your service is stable, you only need to deploy/redeploy sandbox </a:t>
            </a:r>
            <a:r>
              <a:rPr lang="en-AU" dirty="0" err="1" smtClean="0"/>
              <a:t>webparts</a:t>
            </a:r>
            <a:r>
              <a:rPr lang="en-AU" dirty="0" smtClean="0"/>
              <a:t> to update your UI / script</a:t>
            </a:r>
          </a:p>
          <a:p>
            <a:endParaRPr lang="en-AU" dirty="0"/>
          </a:p>
          <a:p>
            <a:r>
              <a:rPr lang="en-AU" dirty="0" smtClean="0"/>
              <a:t>Your script can be stored in the library, can be modified without redeploy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2759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Debug?  Where!?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Debug service on the server</a:t>
            </a:r>
          </a:p>
          <a:p>
            <a:pPr lvl="1"/>
            <a:r>
              <a:rPr lang="en-AU" dirty="0" smtClean="0"/>
              <a:t>Holds up App Pool - </a:t>
            </a:r>
            <a:endParaRPr lang="en-AU" dirty="0"/>
          </a:p>
          <a:p>
            <a:endParaRPr lang="en-AU" dirty="0" smtClean="0"/>
          </a:p>
          <a:p>
            <a:endParaRPr lang="en-AU" dirty="0"/>
          </a:p>
          <a:p>
            <a:r>
              <a:rPr lang="en-AU" dirty="0" smtClean="0"/>
              <a:t>Debug </a:t>
            </a:r>
            <a:r>
              <a:rPr lang="en-AU" dirty="0" err="1" smtClean="0"/>
              <a:t>webpart</a:t>
            </a:r>
            <a:r>
              <a:rPr lang="en-AU" dirty="0" smtClean="0"/>
              <a:t> on the browser</a:t>
            </a:r>
          </a:p>
          <a:p>
            <a:pPr lvl="1"/>
            <a:r>
              <a:rPr lang="en-AU" dirty="0" smtClean="0"/>
              <a:t>Holds up only your own browser</a:t>
            </a:r>
          </a:p>
          <a:p>
            <a:pPr lvl="1"/>
            <a:r>
              <a:rPr lang="en-AU" dirty="0" smtClean="0"/>
              <a:t>IE9's </a:t>
            </a:r>
            <a:r>
              <a:rPr lang="en-AU" dirty="0" err="1" smtClean="0"/>
              <a:t>dev</a:t>
            </a:r>
            <a:r>
              <a:rPr lang="en-AU" dirty="0" smtClean="0"/>
              <a:t> tools </a:t>
            </a:r>
            <a:r>
              <a:rPr lang="en-AU" dirty="0" smtClean="0"/>
              <a:t>is a pretty good all round tool</a:t>
            </a:r>
            <a:endParaRPr lang="en-AU" dirty="0"/>
          </a:p>
        </p:txBody>
      </p:sp>
      <p:pic>
        <p:nvPicPr>
          <p:cNvPr id="5" name="Picture 2" descr="C:\Users\John.Liu\Downloads\1316424749_Tic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72" y="3861048"/>
            <a:ext cx="539552" cy="539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John.Liu\Downloads\1316424729_Error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872" y="1603152"/>
            <a:ext cx="524768" cy="524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612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Write your own </a:t>
            </a:r>
            <a:r>
              <a:rPr lang="en-AU" dirty="0" err="1" smtClean="0"/>
              <a:t>Dataservices</a:t>
            </a:r>
            <a:r>
              <a:rPr lang="en-AU" dirty="0" smtClean="0"/>
              <a:t>,</a:t>
            </a:r>
            <a:br>
              <a:rPr lang="en-AU" dirty="0" smtClean="0"/>
            </a:br>
            <a:r>
              <a:rPr lang="en-AU" dirty="0" err="1" smtClean="0"/>
              <a:t>KnockoutJS</a:t>
            </a:r>
            <a:r>
              <a:rPr lang="en-AU" dirty="0" smtClean="0"/>
              <a:t> and AJAX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Bonus Demo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4247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Future of </a:t>
            </a:r>
            <a:r>
              <a:rPr lang="en-AU" dirty="0" err="1" smtClean="0"/>
              <a:t>jQuery</a:t>
            </a:r>
            <a:r>
              <a:rPr lang="en-AU" dirty="0" smtClean="0"/>
              <a:t>, AJAX and REST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trike="sngStrike" dirty="0" err="1" smtClean="0"/>
              <a:t>jQuery</a:t>
            </a:r>
            <a:r>
              <a:rPr lang="en-AU" strike="sngStrike" dirty="0" smtClean="0"/>
              <a:t> data binding</a:t>
            </a:r>
          </a:p>
          <a:p>
            <a:pPr lvl="1"/>
            <a:r>
              <a:rPr lang="en-AU" strike="sngStrike" dirty="0" err="1" smtClean="0"/>
              <a:t>jQuery.tmpl</a:t>
            </a:r>
            <a:endParaRPr lang="en-AU" strike="sngStrike" dirty="0" smtClean="0"/>
          </a:p>
          <a:p>
            <a:pPr lvl="1"/>
            <a:r>
              <a:rPr lang="en-AU" strike="sngStrike" dirty="0" err="1" smtClean="0"/>
              <a:t>jQote</a:t>
            </a:r>
            <a:endParaRPr lang="en-AU" strike="sngStrike" dirty="0" smtClean="0"/>
          </a:p>
          <a:p>
            <a:r>
              <a:rPr lang="en-AU" dirty="0" err="1" smtClean="0"/>
              <a:t>KnockoutJS</a:t>
            </a:r>
            <a:endParaRPr lang="en-AU" dirty="0" smtClean="0"/>
          </a:p>
          <a:p>
            <a:pPr lvl="1"/>
            <a:r>
              <a:rPr lang="en-AU" dirty="0" smtClean="0"/>
              <a:t>MVVM data-binding on client side</a:t>
            </a:r>
          </a:p>
          <a:p>
            <a:pPr lvl="1"/>
            <a:endParaRPr lang="en-AU" dirty="0"/>
          </a:p>
          <a:p>
            <a:pPr lvl="1"/>
            <a:endParaRPr lang="en-AU" dirty="0" smtClean="0"/>
          </a:p>
          <a:p>
            <a:pPr marL="457200" lvl="1" indent="0">
              <a:buNone/>
            </a:pPr>
            <a:endParaRPr lang="en-AU" dirty="0" smtClean="0"/>
          </a:p>
          <a:p>
            <a:pPr lvl="1"/>
            <a:endParaRPr lang="en-AU" dirty="0"/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22581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1830351"/>
            <a:ext cx="8026400" cy="40656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274972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Summary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Hands up if you think this is better than writing </a:t>
            </a:r>
            <a:r>
              <a:rPr lang="en-AU" dirty="0" err="1" smtClean="0"/>
              <a:t>webparts</a:t>
            </a:r>
            <a:r>
              <a:rPr lang="en-AU" dirty="0" smtClean="0"/>
              <a:t> :-)</a:t>
            </a:r>
          </a:p>
          <a:p>
            <a:r>
              <a:rPr lang="en-AU" dirty="0" err="1" smtClean="0"/>
              <a:t>jQuery</a:t>
            </a:r>
            <a:endParaRPr lang="en-AU" dirty="0"/>
          </a:p>
          <a:p>
            <a:r>
              <a:rPr lang="en-AU" dirty="0"/>
              <a:t>REST API (out of the box)</a:t>
            </a:r>
          </a:p>
          <a:p>
            <a:r>
              <a:rPr lang="en-AU" dirty="0"/>
              <a:t>Create SOAP service</a:t>
            </a:r>
          </a:p>
          <a:p>
            <a:r>
              <a:rPr lang="en-AU" dirty="0"/>
              <a:t>Create REST service</a:t>
            </a:r>
          </a:p>
          <a:p>
            <a:r>
              <a:rPr lang="en-AU" dirty="0"/>
              <a:t>Highly responsive websites with </a:t>
            </a:r>
            <a:r>
              <a:rPr lang="en-AU" dirty="0" err="1"/>
              <a:t>jQuery</a:t>
            </a:r>
            <a:r>
              <a:rPr lang="en-AU" dirty="0"/>
              <a:t> AJAX</a:t>
            </a:r>
          </a:p>
          <a:p>
            <a:r>
              <a:rPr lang="en-AU" dirty="0"/>
              <a:t>Create ADO.NET </a:t>
            </a:r>
            <a:r>
              <a:rPr lang="en-AU" dirty="0" err="1"/>
              <a:t>DataService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633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</a:t>
            </a:r>
            <a:r>
              <a:rPr lang="en-AU" dirty="0" smtClean="0"/>
              <a:t>bout John Liu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AU" dirty="0" smtClean="0"/>
              <a:t>Senior Consultant for      SharePoint Gurus Sydney</a:t>
            </a:r>
          </a:p>
          <a:p>
            <a:r>
              <a:rPr lang="en-AU" dirty="0" smtClean="0"/>
              <a:t>Blog johnliu.net</a:t>
            </a:r>
          </a:p>
          <a:p>
            <a:r>
              <a:rPr lang="en-AU" dirty="0" smtClean="0"/>
              <a:t>Community: user groups, SharePoint Conferences and SharePoint </a:t>
            </a:r>
            <a:r>
              <a:rPr lang="en-AU" dirty="0"/>
              <a:t>S</a:t>
            </a:r>
            <a:r>
              <a:rPr lang="en-AU" dirty="0" smtClean="0"/>
              <a:t>aturday</a:t>
            </a:r>
          </a:p>
          <a:p>
            <a:r>
              <a:rPr lang="en-AU" dirty="0"/>
              <a:t>@</a:t>
            </a:r>
            <a:r>
              <a:rPr lang="en-AU" dirty="0" err="1"/>
              <a:t>johnnliu</a:t>
            </a:r>
            <a:endParaRPr lang="en-AU" dirty="0"/>
          </a:p>
          <a:p>
            <a:r>
              <a:rPr lang="en-AU" dirty="0" smtClean="0"/>
              <a:t>Loves .NET - SharePoint 2007, 2010, Silverlight &amp; Windows Phone</a:t>
            </a:r>
          </a:p>
          <a:p>
            <a:r>
              <a:rPr lang="en-AU" dirty="0" smtClean="0"/>
              <a:t>Video games,  board games, D&amp;D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348706"/>
            <a:ext cx="4038600" cy="3028950"/>
          </a:xfr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835" y="2060848"/>
            <a:ext cx="295275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972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Resources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b="1" dirty="0" smtClean="0"/>
              <a:t>REST and </a:t>
            </a:r>
            <a:r>
              <a:rPr lang="en-AU" b="1" dirty="0" err="1" smtClean="0"/>
              <a:t>jQuery</a:t>
            </a:r>
            <a:r>
              <a:rPr lang="en-AU" b="1" dirty="0" smtClean="0"/>
              <a:t> AJAX</a:t>
            </a:r>
          </a:p>
          <a:p>
            <a:r>
              <a:rPr lang="en-AU" dirty="0" smtClean="0"/>
              <a:t>http</a:t>
            </a:r>
            <a:r>
              <a:rPr lang="en-AU" dirty="0"/>
              <a:t>://</a:t>
            </a:r>
            <a:r>
              <a:rPr lang="en-AU" dirty="0" smtClean="0"/>
              <a:t>blogs.msdn.com/b/sharepointdev/archive/2011/02/22/calling-a-wcf-service-using-jquery-in-sharepoint.aspx</a:t>
            </a:r>
            <a:endParaRPr lang="en-AU" dirty="0"/>
          </a:p>
          <a:p>
            <a:r>
              <a:rPr lang="en-AU" dirty="0"/>
              <a:t>http://www.wictorwilen.se/Post/Calling-a-WCF-Service-using-jQuery-in-SharePoint-the-correct-way.aspx</a:t>
            </a:r>
          </a:p>
          <a:p>
            <a:r>
              <a:rPr lang="en-AU" dirty="0" smtClean="0"/>
              <a:t>http://johnliu.net/  </a:t>
            </a:r>
          </a:p>
          <a:p>
            <a:endParaRPr lang="en-AU" dirty="0"/>
          </a:p>
          <a:p>
            <a:r>
              <a:rPr lang="en-AU" b="1" dirty="0" smtClean="0"/>
              <a:t>Data Service</a:t>
            </a:r>
            <a:r>
              <a:rPr lang="en-AU" dirty="0" smtClean="0"/>
              <a:t/>
            </a:r>
            <a:br>
              <a:rPr lang="en-AU" dirty="0" smtClean="0"/>
            </a:br>
            <a:r>
              <a:rPr lang="en-AU" dirty="0" smtClean="0"/>
              <a:t>http</a:t>
            </a:r>
            <a:r>
              <a:rPr lang="en-AU" dirty="0"/>
              <a:t>://</a:t>
            </a:r>
            <a:r>
              <a:rPr lang="en-AU" dirty="0" smtClean="0"/>
              <a:t>msdn.microsoft.com/en-us/library/dd728279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6644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Help!  I'm still on 2007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http://spservices.codeplex.com</a:t>
            </a:r>
            <a:r>
              <a:rPr lang="en-AU" dirty="0" smtClean="0"/>
              <a:t>/</a:t>
            </a:r>
          </a:p>
          <a:p>
            <a:r>
              <a:rPr lang="en-AU" dirty="0" err="1" smtClean="0"/>
              <a:t>jQuery</a:t>
            </a:r>
            <a:r>
              <a:rPr lang="en-AU" dirty="0" smtClean="0"/>
              <a:t> wrapper around SharePoint 2007 (and 2010) SOAP services</a:t>
            </a:r>
          </a:p>
          <a:p>
            <a:r>
              <a:rPr lang="en-AU" dirty="0" smtClean="0"/>
              <a:t>Notably, via JavaScript you can:</a:t>
            </a:r>
          </a:p>
          <a:p>
            <a:pPr lvl="1"/>
            <a:r>
              <a:rPr lang="en-AU" dirty="0" smtClean="0"/>
              <a:t>Update item without form</a:t>
            </a:r>
          </a:p>
          <a:p>
            <a:pPr lvl="1"/>
            <a:r>
              <a:rPr lang="en-AU" dirty="0" smtClean="0"/>
              <a:t>Start workflow on any item</a:t>
            </a:r>
          </a:p>
          <a:p>
            <a:pPr lvl="1"/>
            <a:r>
              <a:rPr lang="en-AU" dirty="0" smtClean="0"/>
              <a:t>Get information from user profile service</a:t>
            </a:r>
          </a:p>
        </p:txBody>
      </p:sp>
    </p:spTree>
    <p:extLst>
      <p:ext uri="{BB962C8B-B14F-4D97-AF65-F5344CB8AC3E}">
        <p14:creationId xmlns:p14="http://schemas.microsoft.com/office/powerpoint/2010/main" val="2456867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3668" y="501317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AU" dirty="0"/>
              <a:t>John.Liu@SharepointGurus.net</a:t>
            </a:r>
          </a:p>
          <a:p>
            <a:r>
              <a:rPr lang="en-AU" dirty="0"/>
              <a:t>@</a:t>
            </a:r>
            <a:r>
              <a:rPr lang="en-AU" dirty="0" err="1"/>
              <a:t>johnnliu</a:t>
            </a:r>
            <a:r>
              <a:rPr lang="en-AU" dirty="0"/>
              <a:t/>
            </a:r>
            <a:br>
              <a:rPr lang="en-AU" dirty="0"/>
            </a:br>
            <a:r>
              <a:rPr lang="en-AU" dirty="0"/>
              <a:t>http://JohnLiu.net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8087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Contents</a:t>
            </a:r>
            <a:endParaRPr lang="en-AU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Intro</a:t>
            </a:r>
          </a:p>
          <a:p>
            <a:pPr lvl="1"/>
            <a:r>
              <a:rPr lang="en-AU" dirty="0" err="1" smtClean="0"/>
              <a:t>jQuery</a:t>
            </a:r>
            <a:endParaRPr lang="en-AU" dirty="0" smtClean="0"/>
          </a:p>
          <a:p>
            <a:pPr lvl="1"/>
            <a:r>
              <a:rPr lang="en-AU" dirty="0" smtClean="0"/>
              <a:t>REST API (out of the box)</a:t>
            </a:r>
          </a:p>
          <a:p>
            <a:r>
              <a:rPr lang="en-AU" dirty="0" smtClean="0"/>
              <a:t>Create SOAP service</a:t>
            </a:r>
          </a:p>
          <a:p>
            <a:r>
              <a:rPr lang="en-AU" dirty="0" smtClean="0"/>
              <a:t>Create REST service</a:t>
            </a:r>
          </a:p>
          <a:p>
            <a:r>
              <a:rPr lang="en-AU" dirty="0" smtClean="0"/>
              <a:t>Highly responsive websites with </a:t>
            </a:r>
            <a:r>
              <a:rPr lang="en-AU" dirty="0" err="1" smtClean="0"/>
              <a:t>jQuery</a:t>
            </a:r>
            <a:r>
              <a:rPr lang="en-AU" dirty="0" smtClean="0"/>
              <a:t> AJAX</a:t>
            </a:r>
          </a:p>
          <a:p>
            <a:r>
              <a:rPr lang="en-AU" dirty="0" smtClean="0"/>
              <a:t>Create ADO.NET </a:t>
            </a:r>
            <a:r>
              <a:rPr lang="en-AU" dirty="0" err="1" smtClean="0"/>
              <a:t>DataService</a:t>
            </a:r>
            <a:endParaRPr lang="en-AU" dirty="0" smtClean="0"/>
          </a:p>
          <a:p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889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Intro - </a:t>
            </a:r>
            <a:r>
              <a:rPr lang="en-AU" dirty="0" err="1" smtClean="0"/>
              <a:t>jQuery</a:t>
            </a:r>
            <a:r>
              <a:rPr lang="en-AU" dirty="0" smtClean="0"/>
              <a:t> in </a:t>
            </a:r>
            <a:r>
              <a:rPr lang="en-AU" dirty="0"/>
              <a:t>1</a:t>
            </a:r>
            <a:r>
              <a:rPr lang="en-AU" dirty="0" smtClean="0"/>
              <a:t> slide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JavaScript</a:t>
            </a:r>
            <a:r>
              <a:rPr lang="en-AU" baseline="0" dirty="0" smtClean="0"/>
              <a:t> library</a:t>
            </a:r>
          </a:p>
          <a:p>
            <a:r>
              <a:rPr lang="en-AU" baseline="0" dirty="0" smtClean="0"/>
              <a:t>Select using CSS rules, then do something with the selected set</a:t>
            </a:r>
          </a:p>
          <a:p>
            <a:r>
              <a:rPr lang="en-AU" baseline="0" dirty="0" smtClean="0"/>
              <a:t>Lots of helper functions, utilities</a:t>
            </a:r>
          </a:p>
          <a:p>
            <a:r>
              <a:rPr lang="en-AU" baseline="0" dirty="0" smtClean="0"/>
              <a:t>Externally injected so doesn’t interfere with how SharePoint</a:t>
            </a:r>
            <a:r>
              <a:rPr lang="en-AU" dirty="0" smtClean="0"/>
              <a:t> works</a:t>
            </a:r>
          </a:p>
          <a:p>
            <a:r>
              <a:rPr lang="en-AU" dirty="0" smtClean="0"/>
              <a:t>$("</a:t>
            </a:r>
            <a:r>
              <a:rPr lang="en-AU" dirty="0" err="1" smtClean="0"/>
              <a:t>div.mybox</a:t>
            </a:r>
            <a:r>
              <a:rPr lang="en-AU" dirty="0" smtClean="0"/>
              <a:t>").</a:t>
            </a:r>
            <a:r>
              <a:rPr lang="en-AU" dirty="0" err="1" smtClean="0"/>
              <a:t>addClass</a:t>
            </a:r>
            <a:r>
              <a:rPr lang="en-AU" dirty="0" smtClean="0"/>
              <a:t>("</a:t>
            </a:r>
            <a:r>
              <a:rPr lang="en-AU" dirty="0" err="1" smtClean="0"/>
              <a:t>yourbox</a:t>
            </a:r>
            <a:r>
              <a:rPr lang="en-AU" dirty="0" smtClean="0"/>
              <a:t>").show();</a:t>
            </a:r>
          </a:p>
          <a:p>
            <a:r>
              <a:rPr lang="en-AU" dirty="0" smtClean="0"/>
              <a:t>http</a:t>
            </a:r>
            <a:r>
              <a:rPr lang="en-AU" dirty="0"/>
              <a:t>://</a:t>
            </a:r>
            <a:r>
              <a:rPr lang="en-AU" dirty="0" smtClean="0"/>
              <a:t>jquery.com/ </a:t>
            </a:r>
          </a:p>
        </p:txBody>
      </p:sp>
    </p:spTree>
    <p:extLst>
      <p:ext uri="{BB962C8B-B14F-4D97-AF65-F5344CB8AC3E}">
        <p14:creationId xmlns:p14="http://schemas.microsoft.com/office/powerpoint/2010/main" val="394727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Intro - SharePoint REST</a:t>
            </a:r>
            <a:r>
              <a:rPr lang="en-AU" baseline="0" dirty="0" smtClean="0"/>
              <a:t> API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/_</a:t>
            </a:r>
            <a:r>
              <a:rPr lang="en-AU" dirty="0" err="1" smtClean="0"/>
              <a:t>vti_bin</a:t>
            </a:r>
            <a:r>
              <a:rPr lang="en-AU" dirty="0" smtClean="0"/>
              <a:t>/</a:t>
            </a:r>
            <a:r>
              <a:rPr lang="en-AU" dirty="0" err="1" smtClean="0"/>
              <a:t>ListData.svc</a:t>
            </a:r>
            <a:r>
              <a:rPr lang="en-AU" dirty="0" smtClean="0"/>
              <a:t>/</a:t>
            </a:r>
            <a:endParaRPr lang="en-A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301924"/>
            <a:ext cx="5589432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9543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Quick tip with IE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If you see this, IE is trying to be helpful</a:t>
            </a:r>
            <a:endParaRPr lang="en-A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04864"/>
            <a:ext cx="6143625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780928"/>
            <a:ext cx="352425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Callout 6"/>
          <p:cNvSpPr/>
          <p:nvPr/>
        </p:nvSpPr>
        <p:spPr>
          <a:xfrm>
            <a:off x="2198026" y="3834133"/>
            <a:ext cx="1773377" cy="936104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Uncheck!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18442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are REST useful for?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AU" strike="sngStrike" dirty="0" smtClean="0"/>
              <a:t>Within SharePoint - not much </a:t>
            </a:r>
            <a:r>
              <a:rPr lang="en-AU" dirty="0" smtClean="0"/>
              <a:t>Incorrect - see John's </a:t>
            </a:r>
            <a:r>
              <a:rPr lang="en-AU" dirty="0" err="1" smtClean="0"/>
              <a:t>KnockoutJS</a:t>
            </a:r>
            <a:r>
              <a:rPr lang="en-AU" dirty="0" smtClean="0"/>
              <a:t> presentation - REST in 2010 ROCKS.</a:t>
            </a:r>
            <a:endParaRPr lang="en-AU" strike="sngStrike" dirty="0" smtClean="0"/>
          </a:p>
          <a:p>
            <a:r>
              <a:rPr lang="en-AU" dirty="0" smtClean="0"/>
              <a:t>With other applications - extremely useful</a:t>
            </a:r>
          </a:p>
          <a:p>
            <a:r>
              <a:rPr lang="en-AU" dirty="0" smtClean="0"/>
              <a:t>Very simple interface that many 3</a:t>
            </a:r>
            <a:r>
              <a:rPr lang="en-AU" baseline="30000" dirty="0" smtClean="0"/>
              <a:t>rd</a:t>
            </a:r>
            <a:r>
              <a:rPr lang="en-AU" dirty="0" smtClean="0"/>
              <a:t> party apps know how to talk</a:t>
            </a:r>
          </a:p>
          <a:p>
            <a:pPr lvl="1"/>
            <a:r>
              <a:rPr lang="en-AU" dirty="0" smtClean="0"/>
              <a:t>Phone apps, JavaScript apps</a:t>
            </a:r>
          </a:p>
          <a:p>
            <a:pPr lvl="1"/>
            <a:r>
              <a:rPr lang="en-AU" dirty="0" smtClean="0"/>
              <a:t>Reporting apps, integration apps</a:t>
            </a:r>
            <a:endParaRPr lang="en-AU" dirty="0"/>
          </a:p>
          <a:p>
            <a:pPr lvl="1"/>
            <a:r>
              <a:rPr lang="en-AU" dirty="0" smtClean="0"/>
              <a:t>SOAP is a lot more complex with creating the right SOAP envelop</a:t>
            </a:r>
          </a:p>
          <a:p>
            <a:pPr lvl="1"/>
            <a:r>
              <a:rPr lang="en-AU" dirty="0" smtClean="0"/>
              <a:t>REST is easy as long as you can make a web page request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0003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Question before demo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How many have written </a:t>
            </a:r>
            <a:r>
              <a:rPr lang="en-AU" dirty="0" smtClean="0"/>
              <a:t>web parts </a:t>
            </a:r>
            <a:r>
              <a:rPr lang="en-AU" dirty="0" smtClean="0"/>
              <a:t>for SharePoint</a:t>
            </a:r>
          </a:p>
          <a:p>
            <a:r>
              <a:rPr lang="en-AU" dirty="0" smtClean="0"/>
              <a:t>How many have build your own WCF services at some point </a:t>
            </a:r>
            <a:endParaRPr lang="en-AU" dirty="0" smtClean="0"/>
          </a:p>
          <a:p>
            <a:pPr lvl="1"/>
            <a:r>
              <a:rPr lang="en-AU" dirty="0" smtClean="0"/>
              <a:t>(</a:t>
            </a:r>
            <a:r>
              <a:rPr lang="en-AU" dirty="0" smtClean="0"/>
              <a:t>for </a:t>
            </a:r>
            <a:r>
              <a:rPr lang="en-AU" dirty="0" smtClean="0"/>
              <a:t>SharePoint?)</a:t>
            </a:r>
            <a:endParaRPr lang="en-AU" dirty="0" smtClean="0"/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448" y="6525344"/>
            <a:ext cx="295275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5176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Write your own SOAP and REST services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Code Demo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9222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 Template Example (2)">
  <a:themeElements>
    <a:clrScheme name="SP Saturday Modern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2421F"/>
      </a:hlink>
      <a:folHlink>
        <a:srgbClr val="D2421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 Template Example (2)</Template>
  <TotalTime>1092</TotalTime>
  <Words>847</Words>
  <Application>Microsoft Office PowerPoint</Application>
  <PresentationFormat>On-screen Show (4:3)</PresentationFormat>
  <Paragraphs>195</Paragraphs>
  <Slides>22</Slides>
  <Notes>7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Slide Template Example (2)</vt:lpstr>
      <vt:lpstr>Custom REST services and jQuery AJAX</vt:lpstr>
      <vt:lpstr>about John Liu</vt:lpstr>
      <vt:lpstr>Contents</vt:lpstr>
      <vt:lpstr>Intro - jQuery in 1 slide</vt:lpstr>
      <vt:lpstr>Intro - SharePoint REST API</vt:lpstr>
      <vt:lpstr>Quick tip with IE</vt:lpstr>
      <vt:lpstr>What are REST useful for?</vt:lpstr>
      <vt:lpstr>Question before demo</vt:lpstr>
      <vt:lpstr>Write your own SOAP and REST services</vt:lpstr>
      <vt:lpstr>Building your own WCF services</vt:lpstr>
      <vt:lpstr>What you can do in a REST service</vt:lpstr>
      <vt:lpstr>AJAXify your UI</vt:lpstr>
      <vt:lpstr>AJAX vs. Web Parts</vt:lpstr>
      <vt:lpstr>Deploy is simple</vt:lpstr>
      <vt:lpstr>Debug?  Where!?</vt:lpstr>
      <vt:lpstr>Write your own Dataservices, KnockoutJS and AJAX</vt:lpstr>
      <vt:lpstr>Future of jQuery, AJAX and REST</vt:lpstr>
      <vt:lpstr>PowerPoint Presentation</vt:lpstr>
      <vt:lpstr>Summary</vt:lpstr>
      <vt:lpstr>Resources</vt:lpstr>
      <vt:lpstr>Help!  I'm still on 2007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AJAXify your SharePoint</dc:title>
  <dc:creator>John Liu</dc:creator>
  <cp:lastModifiedBy>John Liu</cp:lastModifiedBy>
  <cp:revision>58</cp:revision>
  <cp:lastPrinted>2011-09-06T04:02:12Z</cp:lastPrinted>
  <dcterms:created xsi:type="dcterms:W3CDTF">2011-09-05T08:17:32Z</dcterms:created>
  <dcterms:modified xsi:type="dcterms:W3CDTF">2012-04-20T14:40:50Z</dcterms:modified>
</cp:coreProperties>
</file>