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4"/>
  </p:notesMasterIdLst>
  <p:handoutMasterIdLst>
    <p:handoutMasterId r:id="rId25"/>
  </p:handoutMasterIdLst>
  <p:sldIdLst>
    <p:sldId id="265" r:id="rId2"/>
    <p:sldId id="270" r:id="rId3"/>
    <p:sldId id="275" r:id="rId4"/>
    <p:sldId id="274" r:id="rId5"/>
    <p:sldId id="257" r:id="rId6"/>
    <p:sldId id="258" r:id="rId7"/>
    <p:sldId id="279" r:id="rId8"/>
    <p:sldId id="280" r:id="rId9"/>
    <p:sldId id="281" r:id="rId10"/>
    <p:sldId id="276" r:id="rId11"/>
    <p:sldId id="259" r:id="rId12"/>
    <p:sldId id="269" r:id="rId13"/>
    <p:sldId id="264" r:id="rId14"/>
    <p:sldId id="266" r:id="rId15"/>
    <p:sldId id="278" r:id="rId16"/>
    <p:sldId id="284" r:id="rId17"/>
    <p:sldId id="286" r:id="rId18"/>
    <p:sldId id="272" r:id="rId19"/>
    <p:sldId id="263" r:id="rId20"/>
    <p:sldId id="282" r:id="rId21"/>
    <p:sldId id="283" r:id="rId22"/>
    <p:sldId id="273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54676" autoAdjust="0"/>
  </p:normalViewPr>
  <p:slideViewPr>
    <p:cSldViewPr>
      <p:cViewPr varScale="1">
        <p:scale>
          <a:sx n="48" d="100"/>
          <a:sy n="48" d="100"/>
        </p:scale>
        <p:origin x="-24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B534F-54FD-4FD8-A37F-18942C1D196E}" type="datetimeFigureOut">
              <a:rPr lang="en-AU" smtClean="0"/>
              <a:t>18/10/2011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109FA-247B-4C0B-B703-993059DDDF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8583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10636-D398-4386-8C4D-46298BE5FDFE}" type="datetimeFigureOut">
              <a:rPr lang="en-AU" smtClean="0"/>
              <a:t>18/10/2011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BC780-E322-4CC4-A374-C303876F93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786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MS surface joke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849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1209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Write your own SOAP and REST services</a:t>
            </a:r>
          </a:p>
          <a:p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Create soap service</a:t>
            </a:r>
          </a:p>
          <a:p>
            <a:pPr marL="228600" indent="-228600">
              <a:buAutoNum type="arabicPeriod"/>
            </a:pPr>
            <a:r>
              <a:rPr lang="en-AU" dirty="0" smtClean="0"/>
              <a:t>Deploy and see the /</a:t>
            </a:r>
            <a:r>
              <a:rPr lang="en-AU" dirty="0" err="1" smtClean="0"/>
              <a:t>mex</a:t>
            </a:r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Issues with binding</a:t>
            </a:r>
          </a:p>
          <a:p>
            <a:pPr marL="228600" indent="-228600">
              <a:buAutoNum type="arabicPeriod"/>
            </a:pPr>
            <a:r>
              <a:rPr lang="en-AU" dirty="0" smtClean="0"/>
              <a:t>Create</a:t>
            </a:r>
            <a:r>
              <a:rPr lang="en-AU" baseline="0" dirty="0" smtClean="0"/>
              <a:t> REST service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Look at the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What we can do in REST – full </a:t>
            </a:r>
            <a:r>
              <a:rPr lang="en-AU" baseline="0" dirty="0" err="1" smtClean="0"/>
              <a:t>SPContext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Create a dumb web part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Smarts in </a:t>
            </a:r>
            <a:r>
              <a:rPr lang="en-AU" baseline="0" dirty="0" err="1" smtClean="0"/>
              <a:t>javascript</a:t>
            </a:r>
            <a:r>
              <a:rPr lang="en-AU" baseline="0" dirty="0" smtClean="0"/>
              <a:t>.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See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See </a:t>
            </a:r>
            <a:r>
              <a:rPr lang="en-AU" baseline="0" dirty="0" err="1" smtClean="0"/>
              <a:t>Javascript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Network payload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JavaScript debugging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PUT service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err="1" smtClean="0"/>
              <a:t>DataService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0599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WCF service can only have 1 base address header</a:t>
            </a:r>
          </a:p>
          <a:p>
            <a:endParaRPr lang="en-AU" dirty="0" smtClean="0"/>
          </a:p>
          <a:p>
            <a:r>
              <a:rPr lang="en-AU" dirty="0" smtClean="0"/>
              <a:t>Can cheat either in code or in configuration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155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9368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Write your own SOAP and REST services</a:t>
            </a:r>
          </a:p>
          <a:p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Create soap service</a:t>
            </a:r>
          </a:p>
          <a:p>
            <a:pPr marL="228600" indent="-228600">
              <a:buAutoNum type="arabicPeriod"/>
            </a:pPr>
            <a:r>
              <a:rPr lang="en-AU" dirty="0" smtClean="0"/>
              <a:t>Deploy and see the /</a:t>
            </a:r>
            <a:r>
              <a:rPr lang="en-AU" dirty="0" err="1" smtClean="0"/>
              <a:t>mex</a:t>
            </a:r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Issues with binding</a:t>
            </a:r>
          </a:p>
          <a:p>
            <a:pPr marL="228600" indent="-228600">
              <a:buAutoNum type="arabicPeriod"/>
            </a:pPr>
            <a:r>
              <a:rPr lang="en-AU" dirty="0" smtClean="0"/>
              <a:t>Create</a:t>
            </a:r>
            <a:r>
              <a:rPr lang="en-AU" baseline="0" dirty="0" smtClean="0"/>
              <a:t> REST service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Look at the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What we can do in REST – full </a:t>
            </a:r>
            <a:r>
              <a:rPr lang="en-AU" baseline="0" dirty="0" err="1" smtClean="0"/>
              <a:t>SPContext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Create a dumb web part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Smarts in </a:t>
            </a:r>
            <a:r>
              <a:rPr lang="en-AU" baseline="0" dirty="0" err="1" smtClean="0"/>
              <a:t>javascript</a:t>
            </a:r>
            <a:r>
              <a:rPr lang="en-AU" baseline="0" dirty="0" smtClean="0"/>
              <a:t>.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See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See </a:t>
            </a:r>
            <a:r>
              <a:rPr lang="en-AU" baseline="0" dirty="0" err="1" smtClean="0"/>
              <a:t>Javascript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Network payload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JavaScript debugging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PUT service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err="1" smtClean="0"/>
              <a:t>DataService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059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33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55326-FDDB-4CDE-B506-E6D884E7C5E2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A4222-0FB0-4275-86C6-FA1BC22A9BB9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Custom </a:t>
            </a:r>
            <a:r>
              <a:rPr lang="en-AU" dirty="0"/>
              <a:t>REST services and </a:t>
            </a:r>
            <a:r>
              <a:rPr lang="en-AU" dirty="0" err="1" smtClean="0"/>
              <a:t>jQuery</a:t>
            </a:r>
            <a:r>
              <a:rPr lang="en-AU" dirty="0" smtClean="0"/>
              <a:t> </a:t>
            </a:r>
            <a:r>
              <a:rPr lang="en-AU" dirty="0"/>
              <a:t>AJAX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Building your own custom REST services and consuming them with </a:t>
            </a:r>
            <a:r>
              <a:rPr lang="en-AU" dirty="0" err="1"/>
              <a:t>jQuery</a:t>
            </a:r>
            <a:r>
              <a:rPr lang="en-AU" dirty="0"/>
              <a:t> AJAX</a:t>
            </a:r>
          </a:p>
        </p:txBody>
      </p:sp>
    </p:spTree>
    <p:extLst>
      <p:ext uri="{BB962C8B-B14F-4D97-AF65-F5344CB8AC3E}">
        <p14:creationId xmlns:p14="http://schemas.microsoft.com/office/powerpoint/2010/main" val="6624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Write your own SOAP and REST services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Code Demo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922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Building your own WCF services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Useful for InfoPath</a:t>
            </a:r>
          </a:p>
          <a:p>
            <a:endParaRPr lang="en-AU" dirty="0">
              <a:sym typeface="Wingdings" pitchFamily="2" charset="2"/>
            </a:endParaRPr>
          </a:p>
          <a:p>
            <a:r>
              <a:rPr lang="en-AU" dirty="0" smtClean="0">
                <a:sym typeface="Wingdings" pitchFamily="2" charset="2"/>
              </a:rPr>
              <a:t>The</a:t>
            </a:r>
            <a:r>
              <a:rPr lang="en-AU" baseline="0" dirty="0" smtClean="0">
                <a:sym typeface="Wingdings" pitchFamily="2" charset="2"/>
              </a:rPr>
              <a:t> problem with WCF:</a:t>
            </a:r>
            <a:br>
              <a:rPr lang="en-AU" baseline="0" dirty="0" smtClean="0">
                <a:sym typeface="Wingdings" pitchFamily="2" charset="2"/>
              </a:rPr>
            </a:br>
            <a:r>
              <a:rPr lang="en-AU" dirty="0" smtClean="0"/>
              <a:t>Error “This collection already contains an address with scheme http”</a:t>
            </a:r>
            <a:br>
              <a:rPr lang="en-AU" dirty="0" smtClean="0"/>
            </a:br>
            <a:r>
              <a:rPr lang="en-AU" dirty="0" smtClean="0"/>
              <a:t>Configuration necessary in </a:t>
            </a:r>
            <a:r>
              <a:rPr lang="en-AU" dirty="0" err="1" smtClean="0"/>
              <a:t>web.config</a:t>
            </a:r>
            <a:endParaRPr lang="en-AU" dirty="0" smtClean="0"/>
          </a:p>
          <a:p>
            <a:r>
              <a:rPr lang="en-AU" dirty="0" smtClean="0"/>
              <a:t>Use </a:t>
            </a:r>
            <a:r>
              <a:rPr lang="en-AU" dirty="0"/>
              <a:t>Microsoft.SharePoint.Client.Services.MultipleBaseAddressBasicHttpBindingServiceHostFactory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1026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02" y="2090325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ohn.Liu\Downloads\1316424729_Err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696" y="2950592"/>
            <a:ext cx="524768" cy="5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696" y="4078088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13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you can do in</a:t>
            </a:r>
            <a:r>
              <a:rPr lang="en-AU" baseline="0" dirty="0" smtClean="0"/>
              <a:t> a REST service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err="1" smtClean="0"/>
              <a:t>SPContext.Current</a:t>
            </a:r>
            <a:endParaRPr lang="en-AU" dirty="0" smtClean="0"/>
          </a:p>
          <a:p>
            <a:r>
              <a:rPr lang="en-AU" dirty="0" smtClean="0"/>
              <a:t>Check current user's roles and permissions</a:t>
            </a:r>
          </a:p>
          <a:p>
            <a:r>
              <a:rPr lang="en-AU" dirty="0"/>
              <a:t>Make read and write database calls</a:t>
            </a:r>
            <a:endParaRPr lang="en-AU" dirty="0" smtClean="0"/>
          </a:p>
          <a:p>
            <a:r>
              <a:rPr lang="en-AU" dirty="0" err="1" smtClean="0"/>
              <a:t>SPSecurity.RunWithElevatedPrivileges</a:t>
            </a:r>
            <a:endParaRPr lang="en-AU" dirty="0" smtClean="0"/>
          </a:p>
          <a:p>
            <a:r>
              <a:rPr lang="en-AU" dirty="0" err="1" smtClean="0"/>
              <a:t>SPUtility.SendEmail</a:t>
            </a:r>
            <a:endParaRPr lang="en-AU" dirty="0" smtClean="0"/>
          </a:p>
          <a:p>
            <a:r>
              <a:rPr lang="en-AU" dirty="0" smtClean="0"/>
              <a:t>Do whatever you want!</a:t>
            </a:r>
          </a:p>
          <a:p>
            <a:endParaRPr lang="en-AU" dirty="0" smtClean="0"/>
          </a:p>
          <a:p>
            <a:r>
              <a:rPr lang="en-AU" dirty="0" smtClean="0"/>
              <a:t>Use Microsoft.SharePoint.Client.Services.MultipleBaseAddressWebServiceHostFactory</a:t>
            </a:r>
            <a:endParaRPr lang="en-AU" dirty="0"/>
          </a:p>
          <a:p>
            <a:r>
              <a:rPr lang="en-AU" dirty="0" smtClean="0"/>
              <a:t>Reminder: remember </a:t>
            </a:r>
            <a:r>
              <a:rPr lang="en-AU" dirty="0" err="1" smtClean="0"/>
              <a:t>SPDisposeCheck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pic>
        <p:nvPicPr>
          <p:cNvPr id="4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97" y="4095328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40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AJAXify</a:t>
            </a:r>
            <a:r>
              <a:rPr lang="en-AU" dirty="0" smtClean="0"/>
              <a:t> your UI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Define: AJAX</a:t>
            </a:r>
          </a:p>
          <a:p>
            <a:pPr lvl="1"/>
            <a:r>
              <a:rPr lang="en-AU" dirty="0" smtClean="0"/>
              <a:t>do </a:t>
            </a:r>
            <a:r>
              <a:rPr lang="en-AU" dirty="0"/>
              <a:t>it without refreshing the browser</a:t>
            </a:r>
          </a:p>
          <a:p>
            <a:endParaRPr lang="en-AU" dirty="0" smtClean="0"/>
          </a:p>
          <a:p>
            <a:r>
              <a:rPr lang="en-AU" dirty="0" smtClean="0"/>
              <a:t>Grab just the data I need from a quick service call</a:t>
            </a:r>
          </a:p>
          <a:p>
            <a:r>
              <a:rPr lang="en-AU" dirty="0" smtClean="0"/>
              <a:t>Find where I want it to go</a:t>
            </a:r>
          </a:p>
          <a:p>
            <a:r>
              <a:rPr lang="en-AU" dirty="0" smtClean="0"/>
              <a:t>Form HTML string and append() into the existing DOM structure</a:t>
            </a:r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11732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AJAX vs. Web Parts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AJAX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Script runs on client</a:t>
            </a:r>
          </a:p>
          <a:p>
            <a:r>
              <a:rPr lang="en-AU" dirty="0" smtClean="0"/>
              <a:t>Need to learn </a:t>
            </a:r>
            <a:r>
              <a:rPr lang="en-AU" dirty="0" err="1" smtClean="0"/>
              <a:t>jQuery</a:t>
            </a:r>
            <a:r>
              <a:rPr lang="en-AU" dirty="0"/>
              <a:t> </a:t>
            </a:r>
            <a:r>
              <a:rPr lang="en-AU" dirty="0" smtClean="0"/>
              <a:t>AJAX</a:t>
            </a:r>
          </a:p>
          <a:p>
            <a:r>
              <a:rPr lang="en-AU" dirty="0" smtClean="0"/>
              <a:t>Debug in browser</a:t>
            </a:r>
          </a:p>
          <a:p>
            <a:r>
              <a:rPr lang="en-AU" dirty="0" smtClean="0"/>
              <a:t>Small payload</a:t>
            </a:r>
          </a:p>
          <a:p>
            <a:r>
              <a:rPr lang="en-AU" dirty="0" smtClean="0"/>
              <a:t>Client side DOM manipulation</a:t>
            </a:r>
          </a:p>
          <a:p>
            <a:endParaRPr lang="en-AU" dirty="0"/>
          </a:p>
          <a:p>
            <a:r>
              <a:rPr lang="en-AU" dirty="0" smtClean="0"/>
              <a:t>Super fast UI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dirty="0" smtClean="0"/>
              <a:t>ASP.NET Web Parts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ASP.NET hosted code</a:t>
            </a:r>
          </a:p>
          <a:p>
            <a:r>
              <a:rPr lang="en-AU" dirty="0" smtClean="0"/>
              <a:t>Learn ASP.NET page lifecycle</a:t>
            </a:r>
          </a:p>
          <a:p>
            <a:r>
              <a:rPr lang="en-AU" dirty="0" smtClean="0"/>
              <a:t>Debug in server</a:t>
            </a:r>
          </a:p>
          <a:p>
            <a:r>
              <a:rPr lang="en-AU" dirty="0" smtClean="0"/>
              <a:t>Larger page size</a:t>
            </a:r>
          </a:p>
          <a:p>
            <a:r>
              <a:rPr lang="en-AU" dirty="0" smtClean="0"/>
              <a:t>Connected web parts</a:t>
            </a:r>
          </a:p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Configuring </a:t>
            </a:r>
            <a:r>
              <a:rPr lang="en-AU" dirty="0" err="1" smtClean="0"/>
              <a:t>webparts</a:t>
            </a:r>
            <a:r>
              <a:rPr lang="en-AU" dirty="0" smtClean="0"/>
              <a:t> is easier for non-developer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199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Deploy is simple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Farm Solution</a:t>
            </a:r>
          </a:p>
          <a:p>
            <a:r>
              <a:rPr lang="en-AU" dirty="0" smtClean="0"/>
              <a:t>But doesn’t interfere with your site collections or deploy anything into SharePoint</a:t>
            </a:r>
          </a:p>
          <a:p>
            <a:r>
              <a:rPr lang="en-AU" dirty="0" smtClean="0"/>
              <a:t>Stuffed up?  Delete the service folder and it's gone!</a:t>
            </a:r>
          </a:p>
          <a:p>
            <a:endParaRPr lang="en-AU" dirty="0"/>
          </a:p>
          <a:p>
            <a:r>
              <a:rPr lang="en-AU" dirty="0" err="1" smtClean="0"/>
              <a:t>WebParts</a:t>
            </a:r>
            <a:r>
              <a:rPr lang="en-AU" dirty="0" smtClean="0"/>
              <a:t> can be sandbox solutions – so if your service is stable, you only need to deploy/redeploy sandbox </a:t>
            </a:r>
            <a:r>
              <a:rPr lang="en-AU" dirty="0" err="1" smtClean="0"/>
              <a:t>webparts</a:t>
            </a:r>
            <a:r>
              <a:rPr lang="en-AU" dirty="0" smtClean="0"/>
              <a:t> to update your UI / script</a:t>
            </a:r>
          </a:p>
          <a:p>
            <a:endParaRPr lang="en-AU" dirty="0"/>
          </a:p>
          <a:p>
            <a:r>
              <a:rPr lang="en-AU" dirty="0" smtClean="0"/>
              <a:t>Your script can be stored in the library, can be modified without redeploy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759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Debug?  Where!?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Debug service on the server</a:t>
            </a:r>
          </a:p>
          <a:p>
            <a:pPr lvl="1"/>
            <a:r>
              <a:rPr lang="en-AU" dirty="0" smtClean="0"/>
              <a:t>Holds up App Pool - </a:t>
            </a:r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Debug </a:t>
            </a:r>
            <a:r>
              <a:rPr lang="en-AU" dirty="0" err="1" smtClean="0"/>
              <a:t>webpart</a:t>
            </a:r>
            <a:r>
              <a:rPr lang="en-AU" dirty="0" smtClean="0"/>
              <a:t> on the browser</a:t>
            </a:r>
          </a:p>
          <a:p>
            <a:pPr lvl="1"/>
            <a:r>
              <a:rPr lang="en-AU" dirty="0" smtClean="0"/>
              <a:t>Holds up only your own browser</a:t>
            </a:r>
          </a:p>
          <a:p>
            <a:pPr lvl="1"/>
            <a:r>
              <a:rPr lang="en-AU" dirty="0" smtClean="0"/>
              <a:t>IE9's </a:t>
            </a:r>
            <a:r>
              <a:rPr lang="en-AU" dirty="0" err="1" smtClean="0"/>
              <a:t>dev</a:t>
            </a:r>
            <a:r>
              <a:rPr lang="en-AU" dirty="0" smtClean="0"/>
              <a:t> tools are pretty good all round</a:t>
            </a:r>
            <a:endParaRPr lang="en-A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525344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96" y="4005064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John.Liu\Downloads\1316424729_Err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0888"/>
            <a:ext cx="524768" cy="5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61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Write your own </a:t>
            </a:r>
            <a:r>
              <a:rPr lang="en-AU" dirty="0" err="1" smtClean="0"/>
              <a:t>Dataservices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Bonus Code Demo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4247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Future of </a:t>
            </a:r>
            <a:r>
              <a:rPr lang="en-AU" dirty="0" err="1" smtClean="0"/>
              <a:t>jQuery</a:t>
            </a:r>
            <a:r>
              <a:rPr lang="en-AU" dirty="0" smtClean="0"/>
              <a:t> AJAX +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jQuery</a:t>
            </a:r>
            <a:endParaRPr lang="en-AU" dirty="0" smtClean="0"/>
          </a:p>
          <a:p>
            <a:pPr lvl="1"/>
            <a:r>
              <a:rPr lang="en-AU" dirty="0" err="1"/>
              <a:t>t</a:t>
            </a:r>
            <a:r>
              <a:rPr lang="en-AU" dirty="0" err="1" smtClean="0"/>
              <a:t>mpl</a:t>
            </a:r>
            <a:r>
              <a:rPr lang="en-AU" dirty="0" smtClean="0"/>
              <a:t> - </a:t>
            </a:r>
            <a:r>
              <a:rPr lang="en-AU" dirty="0" err="1" smtClean="0"/>
              <a:t>templating</a:t>
            </a:r>
            <a:endParaRPr lang="en-AU" dirty="0" smtClean="0"/>
          </a:p>
          <a:p>
            <a:pPr lvl="1"/>
            <a:r>
              <a:rPr lang="en-AU" dirty="0" err="1" smtClean="0"/>
              <a:t>jQote</a:t>
            </a:r>
            <a:r>
              <a:rPr lang="en-AU" dirty="0" smtClean="0"/>
              <a:t> - </a:t>
            </a:r>
            <a:r>
              <a:rPr lang="en-AU" dirty="0" err="1" smtClean="0"/>
              <a:t>templating</a:t>
            </a:r>
            <a:endParaRPr lang="en-AU" dirty="0" smtClean="0"/>
          </a:p>
          <a:p>
            <a:pPr lvl="1"/>
            <a:r>
              <a:rPr lang="en-AU" dirty="0" err="1" smtClean="0"/>
              <a:t>datalink</a:t>
            </a:r>
            <a:r>
              <a:rPr lang="en-AU" dirty="0" smtClean="0"/>
              <a:t> - link two objects together (</a:t>
            </a:r>
            <a:r>
              <a:rPr lang="en-AU" dirty="0" err="1" smtClean="0"/>
              <a:t>databinding</a:t>
            </a:r>
            <a:r>
              <a:rPr lang="en-AU" dirty="0" smtClean="0"/>
              <a:t>)</a:t>
            </a:r>
          </a:p>
          <a:p>
            <a:pPr lvl="1"/>
            <a:endParaRPr lang="en-AU" dirty="0"/>
          </a:p>
          <a:p>
            <a:r>
              <a:rPr lang="en-AU" dirty="0" smtClean="0"/>
              <a:t>Out of box grids</a:t>
            </a:r>
          </a:p>
          <a:p>
            <a:pPr lvl="1"/>
            <a:r>
              <a:rPr lang="en-AU" dirty="0" err="1" smtClean="0"/>
              <a:t>Telerik</a:t>
            </a:r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258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Hands up if you think this will speed up your SharePoint</a:t>
            </a:r>
          </a:p>
          <a:p>
            <a:r>
              <a:rPr lang="en-AU" dirty="0" err="1" smtClean="0"/>
              <a:t>jQuery</a:t>
            </a:r>
            <a:endParaRPr lang="en-AU" dirty="0"/>
          </a:p>
          <a:p>
            <a:r>
              <a:rPr lang="en-AU" dirty="0"/>
              <a:t>REST API (out of the box)</a:t>
            </a:r>
          </a:p>
          <a:p>
            <a:r>
              <a:rPr lang="en-AU" dirty="0"/>
              <a:t>Create SOAP service</a:t>
            </a:r>
          </a:p>
          <a:p>
            <a:r>
              <a:rPr lang="en-AU" dirty="0"/>
              <a:t>Create REST service</a:t>
            </a:r>
          </a:p>
          <a:p>
            <a:r>
              <a:rPr lang="en-AU" dirty="0"/>
              <a:t>Highly responsive websites with </a:t>
            </a:r>
            <a:r>
              <a:rPr lang="en-AU" dirty="0" err="1"/>
              <a:t>jQuery</a:t>
            </a:r>
            <a:r>
              <a:rPr lang="en-AU" dirty="0"/>
              <a:t> AJAX</a:t>
            </a:r>
          </a:p>
          <a:p>
            <a:r>
              <a:rPr lang="en-AU" dirty="0"/>
              <a:t>Create ADO.NET </a:t>
            </a:r>
            <a:r>
              <a:rPr lang="en-AU" dirty="0" err="1"/>
              <a:t>DataService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633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Building your own custom REST services and consuming them with </a:t>
            </a:r>
            <a:r>
              <a:rPr lang="en-AU" dirty="0" err="1"/>
              <a:t>jQuery</a:t>
            </a:r>
            <a:r>
              <a:rPr lang="en-AU" dirty="0"/>
              <a:t> AJAX</a:t>
            </a:r>
            <a:br>
              <a:rPr lang="en-AU" dirty="0"/>
            </a:b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Custom REST services and </a:t>
            </a:r>
            <a:r>
              <a:rPr lang="en-AU" dirty="0" err="1"/>
              <a:t>jQuery</a:t>
            </a:r>
            <a:r>
              <a:rPr lang="en-AU" dirty="0"/>
              <a:t> AJAX</a:t>
            </a:r>
          </a:p>
        </p:txBody>
      </p:sp>
    </p:spTree>
    <p:extLst>
      <p:ext uri="{BB962C8B-B14F-4D97-AF65-F5344CB8AC3E}">
        <p14:creationId xmlns:p14="http://schemas.microsoft.com/office/powerpoint/2010/main" val="117746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Resources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/>
              <a:t>REST and </a:t>
            </a:r>
            <a:r>
              <a:rPr lang="en-AU" b="1" dirty="0" err="1" smtClean="0"/>
              <a:t>jQuery</a:t>
            </a:r>
            <a:r>
              <a:rPr lang="en-AU" b="1" dirty="0" smtClean="0"/>
              <a:t> AJAX</a:t>
            </a:r>
          </a:p>
          <a:p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blogs.msdn.com/b/sharepointdev/archive/2011/02/22/calling-a-wcf-service-using-jquery-in-sharepoint.aspx</a:t>
            </a:r>
            <a:endParaRPr lang="en-AU" dirty="0"/>
          </a:p>
          <a:p>
            <a:r>
              <a:rPr lang="en-AU" dirty="0"/>
              <a:t>http://www.wictorwilen.se/Post/Calling-a-WCF-Service-using-jQuery-in-SharePoint-the-correct-way.aspx</a:t>
            </a:r>
          </a:p>
          <a:p>
            <a:r>
              <a:rPr lang="en-AU" dirty="0" smtClean="0"/>
              <a:t>http://johnliu.net/  </a:t>
            </a:r>
          </a:p>
          <a:p>
            <a:endParaRPr lang="en-AU" dirty="0"/>
          </a:p>
          <a:p>
            <a:r>
              <a:rPr lang="en-AU" b="1" dirty="0" smtClean="0"/>
              <a:t>Data Service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msdn.microsoft.com/en-us/library/dd728279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644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Help me, I'm still on 2007, you're my only hope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http://spservices.codeplex.com</a:t>
            </a:r>
            <a:r>
              <a:rPr lang="en-AU" dirty="0" smtClean="0"/>
              <a:t>/</a:t>
            </a:r>
          </a:p>
          <a:p>
            <a:r>
              <a:rPr lang="en-AU" dirty="0" err="1" smtClean="0"/>
              <a:t>jQuery</a:t>
            </a:r>
            <a:r>
              <a:rPr lang="en-AU" dirty="0" smtClean="0"/>
              <a:t> wrapper around SharePoint 2007 (and 2010) SOAP services</a:t>
            </a:r>
          </a:p>
          <a:p>
            <a:r>
              <a:rPr lang="en-AU" dirty="0" smtClean="0"/>
              <a:t>Notably, via JavaScript you can:</a:t>
            </a:r>
          </a:p>
          <a:p>
            <a:pPr lvl="1"/>
            <a:r>
              <a:rPr lang="en-AU" dirty="0" smtClean="0"/>
              <a:t>Update item without form</a:t>
            </a:r>
          </a:p>
          <a:p>
            <a:pPr lvl="1"/>
            <a:r>
              <a:rPr lang="en-AU" dirty="0" smtClean="0"/>
              <a:t>Start workflow on any item</a:t>
            </a:r>
          </a:p>
          <a:p>
            <a:pPr lvl="1"/>
            <a:r>
              <a:rPr lang="en-AU" dirty="0" smtClean="0"/>
              <a:t>Get information from user profile service</a:t>
            </a:r>
          </a:p>
        </p:txBody>
      </p:sp>
    </p:spTree>
    <p:extLst>
      <p:ext uri="{BB962C8B-B14F-4D97-AF65-F5344CB8AC3E}">
        <p14:creationId xmlns:p14="http://schemas.microsoft.com/office/powerpoint/2010/main" val="245686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487541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John.Liu@SharepointGurus.net</a:t>
            </a:r>
          </a:p>
          <a:p>
            <a:r>
              <a:rPr lang="en-AU" dirty="0" smtClean="0"/>
              <a:t>http://JohnLiu.net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566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</a:t>
            </a:r>
            <a:r>
              <a:rPr lang="en-AU" dirty="0" smtClean="0"/>
              <a:t>bout John Liu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Senior Consultant for      SharePoint Gurus</a:t>
            </a:r>
          </a:p>
          <a:p>
            <a:r>
              <a:rPr lang="en-AU" dirty="0" smtClean="0"/>
              <a:t>Blogging</a:t>
            </a:r>
          </a:p>
          <a:p>
            <a:r>
              <a:rPr lang="en-AU" dirty="0" smtClean="0"/>
              <a:t>User Groups, SharePoint Conferences and SharePoint Saturday</a:t>
            </a:r>
          </a:p>
          <a:p>
            <a:r>
              <a:rPr lang="en-AU" dirty="0" smtClean="0"/>
              <a:t>Loves .NET</a:t>
            </a:r>
          </a:p>
          <a:p>
            <a:r>
              <a:rPr lang="en-AU" dirty="0" smtClean="0"/>
              <a:t>SharePoint 2007, 2010, Silverlight &amp; Windows Phone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008" y="2132856"/>
            <a:ext cx="4650991" cy="4115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564904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Callout 2"/>
          <p:cNvSpPr/>
          <p:nvPr/>
        </p:nvSpPr>
        <p:spPr>
          <a:xfrm>
            <a:off x="6808564" y="1394734"/>
            <a:ext cx="1651867" cy="936104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Surface!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972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Contents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Intro</a:t>
            </a:r>
          </a:p>
          <a:p>
            <a:pPr lvl="1"/>
            <a:r>
              <a:rPr lang="en-AU" dirty="0" err="1" smtClean="0"/>
              <a:t>jQuery</a:t>
            </a:r>
            <a:endParaRPr lang="en-AU" dirty="0" smtClean="0"/>
          </a:p>
          <a:p>
            <a:pPr lvl="1"/>
            <a:r>
              <a:rPr lang="en-AU" dirty="0" smtClean="0"/>
              <a:t>REST API (out of the box)</a:t>
            </a:r>
          </a:p>
          <a:p>
            <a:r>
              <a:rPr lang="en-AU" dirty="0" smtClean="0"/>
              <a:t>Create SOAP service</a:t>
            </a:r>
          </a:p>
          <a:p>
            <a:r>
              <a:rPr lang="en-AU" dirty="0" smtClean="0"/>
              <a:t>Create REST service</a:t>
            </a:r>
          </a:p>
          <a:p>
            <a:r>
              <a:rPr lang="en-AU" dirty="0" smtClean="0"/>
              <a:t>Highly responsive websites with </a:t>
            </a:r>
            <a:r>
              <a:rPr lang="en-AU" dirty="0" err="1" smtClean="0"/>
              <a:t>jQuery</a:t>
            </a:r>
            <a:r>
              <a:rPr lang="en-AU" dirty="0" smtClean="0"/>
              <a:t> AJAX</a:t>
            </a:r>
          </a:p>
          <a:p>
            <a:r>
              <a:rPr lang="en-AU" dirty="0" smtClean="0"/>
              <a:t>Create ADO.NET </a:t>
            </a:r>
            <a:r>
              <a:rPr lang="en-AU" dirty="0" err="1" smtClean="0"/>
              <a:t>DataService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89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 - </a:t>
            </a:r>
            <a:r>
              <a:rPr lang="en-AU" dirty="0" err="1" smtClean="0"/>
              <a:t>jQuery</a:t>
            </a:r>
            <a:r>
              <a:rPr lang="en-AU" dirty="0" smtClean="0"/>
              <a:t> in </a:t>
            </a:r>
            <a:r>
              <a:rPr lang="en-AU" dirty="0"/>
              <a:t>1</a:t>
            </a:r>
            <a:r>
              <a:rPr lang="en-AU" dirty="0" smtClean="0"/>
              <a:t> slide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JavaScript</a:t>
            </a:r>
            <a:r>
              <a:rPr lang="en-AU" baseline="0" dirty="0" smtClean="0"/>
              <a:t> library</a:t>
            </a:r>
          </a:p>
          <a:p>
            <a:r>
              <a:rPr lang="en-AU" baseline="0" dirty="0" smtClean="0"/>
              <a:t>Select using CSS rules, then do something with the selected set</a:t>
            </a:r>
          </a:p>
          <a:p>
            <a:r>
              <a:rPr lang="en-AU" baseline="0" dirty="0" smtClean="0"/>
              <a:t>Lots of helper functions, utilities</a:t>
            </a:r>
          </a:p>
          <a:p>
            <a:r>
              <a:rPr lang="en-AU" baseline="0" dirty="0" smtClean="0"/>
              <a:t>Externally injected so doesn’t interfere with how SharePoint</a:t>
            </a:r>
            <a:r>
              <a:rPr lang="en-AU" dirty="0" smtClean="0"/>
              <a:t> works</a:t>
            </a:r>
          </a:p>
          <a:p>
            <a:r>
              <a:rPr lang="en-AU" dirty="0" smtClean="0"/>
              <a:t>$("</a:t>
            </a:r>
            <a:r>
              <a:rPr lang="en-AU" dirty="0" err="1" smtClean="0"/>
              <a:t>div.mybox</a:t>
            </a:r>
            <a:r>
              <a:rPr lang="en-AU" dirty="0" smtClean="0"/>
              <a:t>").</a:t>
            </a:r>
            <a:r>
              <a:rPr lang="en-AU" dirty="0" err="1" smtClean="0"/>
              <a:t>addClass</a:t>
            </a:r>
            <a:r>
              <a:rPr lang="en-AU" dirty="0" smtClean="0"/>
              <a:t>("</a:t>
            </a:r>
            <a:r>
              <a:rPr lang="en-AU" dirty="0" err="1" smtClean="0"/>
              <a:t>yourbox</a:t>
            </a:r>
            <a:r>
              <a:rPr lang="en-AU" dirty="0" smtClean="0"/>
              <a:t>").show();</a:t>
            </a:r>
          </a:p>
          <a:p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jquery.com/ </a:t>
            </a:r>
          </a:p>
        </p:txBody>
      </p:sp>
    </p:spTree>
    <p:extLst>
      <p:ext uri="{BB962C8B-B14F-4D97-AF65-F5344CB8AC3E}">
        <p14:creationId xmlns:p14="http://schemas.microsoft.com/office/powerpoint/2010/main" val="39472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 - SharePoint REST</a:t>
            </a:r>
            <a:r>
              <a:rPr lang="en-AU" baseline="0" dirty="0" smtClean="0"/>
              <a:t> API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/_</a:t>
            </a:r>
            <a:r>
              <a:rPr lang="en-AU" dirty="0" err="1" smtClean="0"/>
              <a:t>vti_bin</a:t>
            </a:r>
            <a:r>
              <a:rPr lang="en-AU" dirty="0" smtClean="0"/>
              <a:t>/</a:t>
            </a:r>
            <a:r>
              <a:rPr lang="en-AU" dirty="0" err="1" smtClean="0"/>
              <a:t>ListData.svc</a:t>
            </a:r>
            <a:r>
              <a:rPr lang="en-AU" dirty="0" smtClean="0"/>
              <a:t>/</a:t>
            </a:r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301924"/>
            <a:ext cx="558943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54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Quick tip with IE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If you see this, IE is trying to be helpful</a:t>
            </a:r>
            <a:endParaRPr lang="en-A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614362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80928"/>
            <a:ext cx="35242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Callout 6"/>
          <p:cNvSpPr/>
          <p:nvPr/>
        </p:nvSpPr>
        <p:spPr>
          <a:xfrm>
            <a:off x="2198026" y="3834133"/>
            <a:ext cx="1773377" cy="936104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Uncheck!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84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are REST useful for?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Within SharePoint - not much</a:t>
            </a:r>
          </a:p>
          <a:p>
            <a:r>
              <a:rPr lang="en-AU" dirty="0" smtClean="0"/>
              <a:t>With other applications - extremely useful</a:t>
            </a:r>
          </a:p>
          <a:p>
            <a:r>
              <a:rPr lang="en-AU" dirty="0" smtClean="0"/>
              <a:t>Very simple interface that many 3</a:t>
            </a:r>
            <a:r>
              <a:rPr lang="en-AU" baseline="30000" dirty="0" smtClean="0"/>
              <a:t>rd</a:t>
            </a:r>
            <a:r>
              <a:rPr lang="en-AU" dirty="0" smtClean="0"/>
              <a:t> party apps know how to talk</a:t>
            </a:r>
          </a:p>
          <a:p>
            <a:pPr lvl="1"/>
            <a:r>
              <a:rPr lang="en-AU" dirty="0" smtClean="0"/>
              <a:t>Phone apps, JavaScript apps</a:t>
            </a:r>
          </a:p>
          <a:p>
            <a:pPr lvl="1"/>
            <a:r>
              <a:rPr lang="en-AU" dirty="0" smtClean="0"/>
              <a:t>Reporting apps, integration apps</a:t>
            </a:r>
            <a:endParaRPr lang="en-AU" dirty="0"/>
          </a:p>
          <a:p>
            <a:pPr lvl="1"/>
            <a:r>
              <a:rPr lang="en-AU" dirty="0" smtClean="0"/>
              <a:t>SOAP is a lot more complex with creating the right SOAP envelop</a:t>
            </a:r>
          </a:p>
          <a:p>
            <a:pPr lvl="1"/>
            <a:r>
              <a:rPr lang="en-AU" dirty="0" smtClean="0"/>
              <a:t>REST is easy as long as you can make a web page request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003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 before demo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How many have written </a:t>
            </a:r>
            <a:r>
              <a:rPr lang="en-AU" dirty="0" err="1" smtClean="0"/>
              <a:t>webparts</a:t>
            </a:r>
            <a:r>
              <a:rPr lang="en-AU" dirty="0" smtClean="0"/>
              <a:t> for SharePoint</a:t>
            </a:r>
          </a:p>
          <a:p>
            <a:r>
              <a:rPr lang="en-AU" dirty="0" smtClean="0"/>
              <a:t>How many have build your own WCF services at some point?</a:t>
            </a:r>
          </a:p>
          <a:p>
            <a:r>
              <a:rPr lang="en-AU" dirty="0" smtClean="0"/>
              <a:t>In SharePoint?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525344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17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872</TotalTime>
  <Words>781</Words>
  <Application>Microsoft Office PowerPoint</Application>
  <PresentationFormat>On-screen Show (4:3)</PresentationFormat>
  <Paragraphs>190</Paragraphs>
  <Slides>22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Summer</vt:lpstr>
      <vt:lpstr>Custom REST services and jQuery AJAX</vt:lpstr>
      <vt:lpstr>Building your own custom REST services and consuming them with jQuery AJAX </vt:lpstr>
      <vt:lpstr>about John Liu</vt:lpstr>
      <vt:lpstr>Contents</vt:lpstr>
      <vt:lpstr>Intro - jQuery in 1 slide</vt:lpstr>
      <vt:lpstr>Intro - SharePoint REST API</vt:lpstr>
      <vt:lpstr>Quick tip with IE</vt:lpstr>
      <vt:lpstr>What are REST useful for?</vt:lpstr>
      <vt:lpstr>Question before demo</vt:lpstr>
      <vt:lpstr>Write your own SOAP and REST services</vt:lpstr>
      <vt:lpstr>Building your own WCF services</vt:lpstr>
      <vt:lpstr>What you can do in a REST service</vt:lpstr>
      <vt:lpstr>AJAXify your UI</vt:lpstr>
      <vt:lpstr>AJAX vs. Web Parts</vt:lpstr>
      <vt:lpstr>Deploy is simple</vt:lpstr>
      <vt:lpstr>Debug?  Where!?</vt:lpstr>
      <vt:lpstr>Write your own Dataservices</vt:lpstr>
      <vt:lpstr>Future of jQuery AJAX + REST</vt:lpstr>
      <vt:lpstr>Summary</vt:lpstr>
      <vt:lpstr>Resources</vt:lpstr>
      <vt:lpstr>Help me, I'm still on 2007, you're my only hope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AJAXify your SharePoint</dc:title>
  <dc:creator>John Liu</dc:creator>
  <cp:lastModifiedBy>John Liu</cp:lastModifiedBy>
  <cp:revision>39</cp:revision>
  <cp:lastPrinted>2011-09-06T04:02:12Z</cp:lastPrinted>
  <dcterms:created xsi:type="dcterms:W3CDTF">2011-09-05T08:17:32Z</dcterms:created>
  <dcterms:modified xsi:type="dcterms:W3CDTF">2011-10-18T11:16:11Z</dcterms:modified>
</cp:coreProperties>
</file>