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7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8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9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20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2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22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23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24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25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2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27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28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29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30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31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2" r:id="rId3"/>
    <p:sldMasterId id="2147483725" r:id="rId4"/>
    <p:sldMasterId id="2147483741" r:id="rId5"/>
    <p:sldMasterId id="2147483762" r:id="rId6"/>
    <p:sldMasterId id="2147483783" r:id="rId7"/>
    <p:sldMasterId id="2147483804" r:id="rId8"/>
    <p:sldMasterId id="2147483825" r:id="rId9"/>
    <p:sldMasterId id="2147483833" r:id="rId10"/>
    <p:sldMasterId id="2147483858" r:id="rId11"/>
    <p:sldMasterId id="2147483878" r:id="rId12"/>
    <p:sldMasterId id="2147483897" r:id="rId13"/>
    <p:sldMasterId id="2147483916" r:id="rId14"/>
    <p:sldMasterId id="2147483940" r:id="rId15"/>
    <p:sldMasterId id="2147483959" r:id="rId16"/>
    <p:sldMasterId id="2147484014" r:id="rId17"/>
    <p:sldMasterId id="2147484038" r:id="rId18"/>
    <p:sldMasterId id="2147484055" r:id="rId19"/>
    <p:sldMasterId id="2147484078" r:id="rId20"/>
    <p:sldMasterId id="2147484094" r:id="rId21"/>
    <p:sldMasterId id="2147484115" r:id="rId22"/>
    <p:sldMasterId id="2147484136" r:id="rId23"/>
    <p:sldMasterId id="2147484157" r:id="rId24"/>
    <p:sldMasterId id="2147484178" r:id="rId25"/>
    <p:sldMasterId id="2147484186" r:id="rId26"/>
    <p:sldMasterId id="2147484211" r:id="rId27"/>
    <p:sldMasterId id="2147484231" r:id="rId28"/>
    <p:sldMasterId id="2147484250" r:id="rId29"/>
    <p:sldMasterId id="2147484269" r:id="rId30"/>
    <p:sldMasterId id="2147484293" r:id="rId31"/>
    <p:sldMasterId id="2147484312" r:id="rId32"/>
  </p:sldMasterIdLst>
  <p:notesMasterIdLst>
    <p:notesMasterId r:id="rId70"/>
  </p:notesMasterIdLst>
  <p:sldIdLst>
    <p:sldId id="256" r:id="rId33"/>
    <p:sldId id="257" r:id="rId34"/>
    <p:sldId id="258" r:id="rId35"/>
    <p:sldId id="263" r:id="rId36"/>
    <p:sldId id="264" r:id="rId37"/>
    <p:sldId id="265" r:id="rId38"/>
    <p:sldId id="266" r:id="rId39"/>
    <p:sldId id="296" r:id="rId40"/>
    <p:sldId id="268" r:id="rId41"/>
    <p:sldId id="269" r:id="rId42"/>
    <p:sldId id="297" r:id="rId43"/>
    <p:sldId id="298" r:id="rId44"/>
    <p:sldId id="299" r:id="rId45"/>
    <p:sldId id="280" r:id="rId46"/>
    <p:sldId id="291" r:id="rId47"/>
    <p:sldId id="272" r:id="rId48"/>
    <p:sldId id="270" r:id="rId49"/>
    <p:sldId id="287" r:id="rId50"/>
    <p:sldId id="273" r:id="rId51"/>
    <p:sldId id="274" r:id="rId52"/>
    <p:sldId id="260" r:id="rId53"/>
    <p:sldId id="288" r:id="rId54"/>
    <p:sldId id="295" r:id="rId55"/>
    <p:sldId id="281" r:id="rId56"/>
    <p:sldId id="292" r:id="rId57"/>
    <p:sldId id="282" r:id="rId58"/>
    <p:sldId id="283" r:id="rId59"/>
    <p:sldId id="290" r:id="rId60"/>
    <p:sldId id="286" r:id="rId61"/>
    <p:sldId id="275" r:id="rId62"/>
    <p:sldId id="276" r:id="rId63"/>
    <p:sldId id="293" r:id="rId64"/>
    <p:sldId id="261" r:id="rId65"/>
    <p:sldId id="279" r:id="rId66"/>
    <p:sldId id="278" r:id="rId67"/>
    <p:sldId id="285" r:id="rId68"/>
    <p:sldId id="28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9" autoAdjust="0"/>
    <p:restoredTop sz="86425" autoAdjust="0"/>
  </p:normalViewPr>
  <p:slideViewPr>
    <p:cSldViewPr snapToGrid="0">
      <p:cViewPr varScale="1">
        <p:scale>
          <a:sx n="81" d="100"/>
          <a:sy n="81" d="100"/>
        </p:scale>
        <p:origin x="864" y="78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7218-86B7-4F0D-97FC-82F69B4C96D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1EAB-6DB9-4D11-A5F6-D6F18735A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Loves .NET, SharePoint &amp; Windows Phone</a:t>
            </a:r>
          </a:p>
          <a:p>
            <a:endParaRPr lang="en-AU" dirty="0" smtClean="0"/>
          </a:p>
          <a:p>
            <a:r>
              <a:rPr lang="en-AU" dirty="0" smtClean="0"/>
              <a:t>Our team building event was to build a Pergola for John.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 is using lots of JavaScript in their project now?</a:t>
            </a:r>
          </a:p>
          <a:p>
            <a:r>
              <a:rPr lang="en-AU" baseline="0" dirty="0" smtClean="0"/>
              <a:t>What</a:t>
            </a:r>
            <a:r>
              <a:rPr lang="en-AU" dirty="0" smtClean="0"/>
              <a:t> libraries are you using?</a:t>
            </a:r>
            <a:endParaRPr lang="en-AU" baseline="0" dirty="0" smtClean="0"/>
          </a:p>
          <a:p>
            <a:endParaRPr lang="en-AU" dirty="0" smtClean="0"/>
          </a:p>
          <a:p>
            <a:r>
              <a:rPr lang="en-AU" dirty="0" smtClean="0"/>
              <a:t>JavaScript is designed as a scripting</a:t>
            </a:r>
            <a:r>
              <a:rPr lang="en-AU" baseline="0" dirty="0" smtClean="0"/>
              <a:t> language to do small things on a browser document.</a:t>
            </a:r>
          </a:p>
          <a:p>
            <a:r>
              <a:rPr lang="en-AU" baseline="0" dirty="0" smtClean="0"/>
              <a:t>We now use it as a full programming language to do all sort of things, a "page" can be the application, and all logic runs in JavaScript.  </a:t>
            </a:r>
          </a:p>
          <a:p>
            <a:r>
              <a:rPr lang="en-AU" baseline="0" dirty="0" smtClean="0"/>
              <a:t>AJAX and REST end points allow</a:t>
            </a:r>
            <a:r>
              <a:rPr lang="en-AU" dirty="0" smtClean="0"/>
              <a:t> us to communicate to the server without refreshing the page.</a:t>
            </a:r>
            <a:endParaRPr lang="en-AU" baseline="0" dirty="0" smtClean="0"/>
          </a:p>
          <a:p>
            <a:r>
              <a:rPr lang="en-AU" baseline="0" dirty="0" smtClean="0"/>
              <a:t>But JavaScript is not suited for large applications</a:t>
            </a:r>
          </a:p>
          <a:p>
            <a:r>
              <a:rPr lang="en-AU" baseline="0" dirty="0" smtClean="0"/>
              <a:t>As JavaScript code gets complex, it is extremely unwieldy.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56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0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61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62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my largest, 1500 line file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.  TS will complain though, because it thinks you can be more specific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76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are already using JavaScript, and you see yourself using more JavaScript.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strong tooling in Visual Studio is a key differentiator for Microsoft.  TS will be here at least until </a:t>
            </a:r>
            <a:r>
              <a:rPr lang="en-AU" dirty="0" err="1" smtClean="0"/>
              <a:t>ECMAScript</a:t>
            </a:r>
            <a:r>
              <a:rPr lang="en-AU" dirty="0" smtClean="0"/>
              <a:t> v6 comes out, whenever that is.  Even then, old browsers won't support most of it so you'll still need a way to compile down to plain-old-JavaScript</a:t>
            </a:r>
          </a:p>
          <a:p>
            <a:r>
              <a:rPr lang="en-AU" dirty="0" smtClean="0"/>
              <a:t>Once you've done the initial hard work and converted a project.  There is no going back.  It'd be like going back to the dark ages.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v0.9 will give us generics!  I expect as TS matures and more and more Microsoft teams migrate to it internally, we'll see a lot more TS in one year than now.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1097831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241411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56928" y="4812255"/>
            <a:ext cx="3943375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7" y="5451232"/>
            <a:ext cx="1772275" cy="1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551874" y="5162335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83" y="6007552"/>
            <a:ext cx="1039434" cy="637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6" y="5724691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73" y="5152609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harepointsaturday.org/perth/SiteImages/diversus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75" y="5705233"/>
            <a:ext cx="1590675" cy="346710"/>
          </a:xfrm>
          <a:prstGeom prst="rect">
            <a:avLst/>
          </a:prstGeom>
          <a:noFill/>
          <a:extLst/>
        </p:spPr>
      </p:pic>
      <p:pic>
        <p:nvPicPr>
          <p:cNvPr id="24" name="Picture 23" descr="C:\Users\Brian\Desktop\Ignia_Logo_20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3" y="6100972"/>
            <a:ext cx="15621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9" y="5183145"/>
            <a:ext cx="1403807" cy="140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2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0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3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72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6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2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5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4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481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6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0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9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5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5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407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0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77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0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7" y="6358570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6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966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9" cy="4646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48"/>
              </a:spcAft>
              <a:buNone/>
              <a:defRPr sz="1990" spc="-5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95" spc="-25" baseline="0"/>
            </a:lvl2pPr>
            <a:lvl3pPr marL="0" indent="0">
              <a:spcBef>
                <a:spcPts val="0"/>
              </a:spcBef>
              <a:spcAft>
                <a:spcPts val="200"/>
              </a:spcAft>
              <a:buNone/>
              <a:defRPr sz="995"/>
            </a:lvl3pPr>
            <a:lvl4pPr marL="0" indent="0">
              <a:spcBef>
                <a:spcPts val="0"/>
              </a:spcBef>
              <a:spcAft>
                <a:spcPts val="2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303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3"/>
            <a:ext cx="8363939" cy="99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8363939" cy="99520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575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50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862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698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25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8764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2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1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276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3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41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25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5154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09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36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16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53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860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9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0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2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51432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4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4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0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8" y="2357943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350" kern="1200" spc="-4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8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4062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3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2615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686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6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485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51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75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0903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b="0" i="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b="0" i="0" spc="-85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30373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257175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390228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19109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322362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4916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79537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267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7269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3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0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4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6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0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09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32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884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3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0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6803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4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951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65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2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1097831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2414115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14009" y="4812255"/>
            <a:ext cx="5086293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" y="5451232"/>
            <a:ext cx="1432343" cy="8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708154" y="5675254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90" y="5637171"/>
            <a:ext cx="906592" cy="55635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64" y="5286429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86" y="5109041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45" y="5269477"/>
            <a:ext cx="1286390" cy="128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iSoftware_logo_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89" y="5554494"/>
            <a:ext cx="1876173" cy="7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inkTek Corporatio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73" y="6193530"/>
            <a:ext cx="1033145" cy="41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7" y="2357941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9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6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6" y="6358568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5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95189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139296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970784" cy="4525963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600200"/>
            <a:ext cx="403479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Master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147248" cy="469990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749808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987552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78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7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2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1549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7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1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1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8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71402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4283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25172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1662"/>
      </p:ext>
    </p:extLst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2742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08734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6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5981"/>
      </p:ext>
    </p:extLst>
  </p:cSld>
  <p:clrMapOvr>
    <a:masterClrMapping/>
  </p:clrMapOvr>
  <p:transition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8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3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4962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9989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82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4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3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4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8092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52444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33045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485805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14869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6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9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6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0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40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5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3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0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6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0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8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2350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7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1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9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5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6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792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7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6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1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2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279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8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6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9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7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3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2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6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6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45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8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10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666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0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58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7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8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8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2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8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6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1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5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4108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2058574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5077"/>
      </p:ext>
    </p:extLst>
  </p:cSld>
  <p:clrMapOvr>
    <a:masterClrMapping/>
  </p:clrMapOvr>
  <p:transition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9170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34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57949"/>
      </p:ext>
    </p:extLst>
  </p:cSld>
  <p:clrMapOvr>
    <a:masterClrMapping/>
  </p:clrMapOvr>
  <p:transition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9259"/>
      </p:ext>
    </p:extLst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558277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9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9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5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0024"/>
      </p:ext>
    </p:extLst>
  </p:cSld>
  <p:clrMapOvr>
    <a:masterClrMapping/>
  </p:clrMapOvr>
  <p:transition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96879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3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8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265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0740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3282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0434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8122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0568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2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4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4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33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4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1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7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7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2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9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1637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5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4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88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85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4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2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580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79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1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85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4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01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1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4750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4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0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8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10988"/>
      </p:ext>
    </p:extLst>
  </p:cSld>
  <p:clrMapOvr>
    <a:masterClrMapping/>
  </p:clrMapOvr>
  <p:transition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75164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8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91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1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0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6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2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5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93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2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8042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6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7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75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4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24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4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4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7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0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49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3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019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0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0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0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3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56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100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16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9243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8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1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3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3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3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6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610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0588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27/07/2013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689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0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23" Type="http://schemas.openxmlformats.org/officeDocument/2006/relationships/theme" Target="../theme/theme17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slideLayout" Target="../slideLayouts/slideLayout33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theme" Target="../theme/theme19.xm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2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1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8.xml"/><Relationship Id="rId21" Type="http://schemas.openxmlformats.org/officeDocument/2006/relationships/theme" Target="../theme/theme21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17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401.xml"/><Relationship Id="rId20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5.xml"/><Relationship Id="rId19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9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08.xml"/><Relationship Id="rId21" Type="http://schemas.openxmlformats.org/officeDocument/2006/relationships/theme" Target="../theme/theme22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8.xml"/><Relationship Id="rId1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8.xml"/><Relationship Id="rId21" Type="http://schemas.openxmlformats.org/officeDocument/2006/relationships/theme" Target="../theme/theme23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17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27.xml"/><Relationship Id="rId16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5.xml"/><Relationship Id="rId19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slideLayout" Target="../slideLayouts/slideLayout43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48.xml"/><Relationship Id="rId21" Type="http://schemas.openxmlformats.org/officeDocument/2006/relationships/theme" Target="../theme/theme24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75.xml"/><Relationship Id="rId21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theme" Target="../theme/theme26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9.xml"/><Relationship Id="rId1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498.xml"/><Relationship Id="rId16" Type="http://schemas.openxmlformats.org/officeDocument/2006/relationships/slideLayout" Target="../slideLayouts/slideLayout512.xml"/><Relationship Id="rId20" Type="http://schemas.openxmlformats.org/officeDocument/2006/relationships/theme" Target="../theme/theme27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06.xml"/><Relationship Id="rId19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1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25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slideLayout" Target="../slideLayouts/slideLayout546.xml"/><Relationship Id="rId18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17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35.xml"/><Relationship Id="rId16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3.xml"/><Relationship Id="rId19" Type="http://schemas.openxmlformats.org/officeDocument/2006/relationships/theme" Target="../theme/theme29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1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54.xml"/><Relationship Id="rId21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53.xml"/><Relationship Id="rId16" Type="http://schemas.openxmlformats.org/officeDocument/2006/relationships/slideLayout" Target="../slideLayouts/slideLayout567.xml"/><Relationship Id="rId2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24" Type="http://schemas.openxmlformats.org/officeDocument/2006/relationships/theme" Target="../theme/theme30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23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61.xml"/><Relationship Id="rId19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Relationship Id="rId22" Type="http://schemas.openxmlformats.org/officeDocument/2006/relationships/slideLayout" Target="../slideLayouts/slideLayout57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13" Type="http://schemas.openxmlformats.org/officeDocument/2006/relationships/slideLayout" Target="../slideLayouts/slideLayout587.xml"/><Relationship Id="rId18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slideLayout" Target="../slideLayouts/slideLayout586.xml"/><Relationship Id="rId17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76.xml"/><Relationship Id="rId16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84.xml"/><Relationship Id="rId19" Type="http://schemas.openxmlformats.org/officeDocument/2006/relationships/theme" Target="../theme/theme31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Relationship Id="rId14" Type="http://schemas.openxmlformats.org/officeDocument/2006/relationships/slideLayout" Target="../slideLayouts/slideLayout58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slideLayout" Target="../slideLayouts/slideLayout605.xml"/><Relationship Id="rId18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17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594.xml"/><Relationship Id="rId16" Type="http://schemas.openxmlformats.org/officeDocument/2006/relationships/slideLayout" Target="../slideLayouts/slideLayout608.xml"/><Relationship Id="rId20" Type="http://schemas.openxmlformats.org/officeDocument/2006/relationships/theme" Target="../theme/theme32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5" Type="http://schemas.openxmlformats.org/officeDocument/2006/relationships/slideLayout" Target="../slideLayouts/slideLayout607.xml"/><Relationship Id="rId10" Type="http://schemas.openxmlformats.org/officeDocument/2006/relationships/slideLayout" Target="../slideLayouts/slideLayout602.xml"/><Relationship Id="rId19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60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362" marR="0" indent="-131267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164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164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537" marR="0" indent="-130373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339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339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788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250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9164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6339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82" r:id="rId19"/>
    <p:sldLayoutId id="2147483983" r:id="rId20"/>
    <p:sldLayoutId id="2147483984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4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2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3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5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08" r:id="rId22"/>
    <p:sldLayoutId id="2147484209" r:id="rId23"/>
    <p:sldLayoutId id="2147484210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0" r:id="rId21"/>
    <p:sldLayoutId id="2147484291" r:id="rId22"/>
    <p:sldLayoutId id="2147484292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  <p:sldLayoutId id="214748431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6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985" r:id="rId21"/>
    <p:sldLayoutId id="2147483986" r:id="rId22"/>
    <p:sldLayoutId id="2147483987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9" cy="371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447803"/>
            <a:ext cx="8363937" cy="995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>
    <p:fade/>
  </p:transition>
  <p:txStyles>
    <p:titleStyle>
      <a:lvl1pPr algn="l" defTabSz="454729" rtl="0" eaLnBrk="1" latinLnBrk="0" hangingPunct="1">
        <a:lnSpc>
          <a:spcPct val="90000"/>
        </a:lnSpc>
        <a:spcBef>
          <a:spcPct val="0"/>
        </a:spcBef>
        <a:buNone/>
        <a:defRPr lang="en-US" sz="2686" b="0" kern="1200" cap="none" spc="-5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172109" indent="-172109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2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313428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313428" algn="l"/>
        </a:tabLst>
        <a:defRPr sz="13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454747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1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737385" indent="-111318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54747" algn="l"/>
        </a:tabLst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851861" indent="-114477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250504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6pPr>
      <a:lvl7pPr marL="1477868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7pPr>
      <a:lvl8pPr marL="1705232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8pPr>
      <a:lvl9pPr marL="1932596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1pPr>
      <a:lvl2pPr marL="22736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2pPr>
      <a:lvl3pPr marL="454729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3pPr>
      <a:lvl4pPr marL="682093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4pPr>
      <a:lvl5pPr marL="909458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5pPr>
      <a:lvl6pPr marL="1136822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6pPr>
      <a:lvl7pPr marL="1364186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7pPr>
      <a:lvl8pPr marL="159155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8pPr>
      <a:lvl9pPr marL="181891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2.xml"/><Relationship Id="rId5" Type="http://schemas.openxmlformats.org/officeDocument/2006/relationships/image" Target="../media/image25.png"/><Relationship Id="rId4" Type="http://schemas.openxmlformats.org/officeDocument/2006/relationships/hyperlink" Target="http://visualstudiogallery.msdn.microsoft.com/07d54d12-7133-4e15-becb-6f451ea3bea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bharry/archive/2012/10/24/typescript-a-real-world-story-of-adoption-in-tfs.aspx" TargetMode="External"/><Relationship Id="rId1" Type="http://schemas.openxmlformats.org/officeDocument/2006/relationships/slideLayout" Target="../slideLayouts/slideLayout3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3" y="1323463"/>
            <a:ext cx="7680340" cy="997196"/>
          </a:xfrm>
        </p:spPr>
        <p:txBody>
          <a:bodyPr/>
          <a:lstStyle/>
          <a:p>
            <a:r>
              <a:rPr lang="en-AU" dirty="0"/>
              <a:t>Microsoft’s </a:t>
            </a:r>
            <a:r>
              <a:rPr lang="en-AU" dirty="0" err="1"/>
              <a:t>TypeScript</a:t>
            </a:r>
            <a:r>
              <a:rPr lang="en-AU" dirty="0"/>
              <a:t>: JavaScript for the SharePoint </a:t>
            </a:r>
            <a:r>
              <a:rPr lang="en-AU" dirty="0" err="1"/>
              <a:t>Dev</a:t>
            </a:r>
            <a:r>
              <a:rPr lang="en-AU" dirty="0"/>
              <a:t> Guy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John Liu</a:t>
            </a:r>
          </a:p>
        </p:txBody>
      </p:sp>
    </p:spTree>
    <p:extLst>
      <p:ext uri="{BB962C8B-B14F-4D97-AF65-F5344CB8AC3E}">
        <p14:creationId xmlns:p14="http://schemas.microsoft.com/office/powerpoint/2010/main" val="3137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function level.</a:t>
            </a:r>
          </a:p>
          <a:p>
            <a:r>
              <a:rPr lang="en-AU" dirty="0" smtClean="0">
                <a:effectLst/>
              </a:rPr>
              <a:t>It is so easy to get wrong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2; y = function(){ foo = 3; }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 y();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</a:p>
        </p:txBody>
      </p:sp>
    </p:spTree>
    <p:extLst>
      <p:ext uri="{BB962C8B-B14F-4D97-AF65-F5344CB8AC3E}">
        <p14:creationId xmlns:p14="http://schemas.microsoft.com/office/powerpoint/2010/main" val="9094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function level.</a:t>
            </a:r>
          </a:p>
          <a:p>
            <a:r>
              <a:rPr lang="en-AU" dirty="0" smtClean="0">
                <a:solidFill>
                  <a:schemeClr val="tx2"/>
                </a:solidFill>
                <a:effectLst/>
              </a:rPr>
              <a:t>It is so easy to get wrong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function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156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 - object extension, not class-based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080624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effectLst/>
              </a:rPr>
              <a:t>B</a:t>
            </a:r>
            <a:r>
              <a:rPr lang="en-AU" dirty="0" smtClean="0">
                <a:effectLst/>
              </a:rPr>
              <a:t>ased on objects.  Easy to extend existing objects</a:t>
            </a:r>
          </a:p>
          <a:p>
            <a:r>
              <a:rPr lang="en-AU" dirty="0" smtClean="0">
                <a:effectLst/>
              </a:rPr>
              <a:t>This can be good, because you aren't restricted to defining your object at compile time only.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It is so easy to get wrong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 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2, a : 3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// object </a:t>
            </a:r>
            <a:r>
              <a:rPr lang="en-AU" dirty="0">
                <a:effectLst/>
              </a:rPr>
              <a:t>inheritance is possible, </a:t>
            </a:r>
            <a:r>
              <a:rPr lang="en-AU" dirty="0" smtClean="0">
                <a:effectLst/>
              </a:rPr>
              <a:t>but too </a:t>
            </a:r>
            <a:r>
              <a:rPr lang="en-AU" dirty="0">
                <a:effectLst/>
              </a:rPr>
              <a:t>messy, so we learn to live without it. 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This </a:t>
            </a:r>
            <a:r>
              <a:rPr lang="en-AU" dirty="0">
                <a:effectLst/>
              </a:rPr>
              <a:t>means </a:t>
            </a:r>
            <a:r>
              <a:rPr lang="en-AU" dirty="0" smtClean="0">
                <a:effectLst/>
              </a:rPr>
              <a:t>we </a:t>
            </a:r>
            <a:r>
              <a:rPr lang="en-AU" dirty="0">
                <a:effectLst/>
              </a:rPr>
              <a:t>don't define contracts for our code, we don't describe the shape or capabilities of our object upfront, we expect it to all just work at runtime</a:t>
            </a:r>
            <a:r>
              <a:rPr lang="en-AU" dirty="0" smtClean="0">
                <a:effectLst/>
              </a:rPr>
              <a:t>.  No design time checking.</a:t>
            </a:r>
            <a:endParaRPr lang="en-AU" dirty="0">
              <a:effectLst/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27475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- object inheritance is hard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Based on object extension.  Not class inheritance (at a syntax level)</a:t>
            </a:r>
          </a:p>
          <a:p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animal =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name;</a:t>
            </a:r>
            <a:br>
              <a:rPr lang="en-US" dirty="0" smtClean="0"/>
            </a:br>
            <a:r>
              <a:rPr lang="en-US" dirty="0" smtClean="0"/>
              <a:t>};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cat = </a:t>
            </a:r>
            <a:r>
              <a:rPr lang="en-US" dirty="0" err="1" smtClean="0"/>
              <a:t>jQuery.extend</a:t>
            </a:r>
            <a:r>
              <a:rPr lang="en-US" dirty="0" smtClean="0"/>
              <a:t>( animal,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claw = function() { /*claw*/ };</a:t>
            </a:r>
            <a:br>
              <a:rPr lang="en-US" dirty="0" smtClean="0"/>
            </a:br>
            <a:r>
              <a:rPr lang="en-US" dirty="0" smtClean="0"/>
              <a:t>});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//Syntax complicated, so nobody really does it.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hoisting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4137186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effectLst/>
              </a:rPr>
              <a:t>Hoisting is essentially a scoping problem,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nearly all cases, the behaviour is completely wrong.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foo?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</a:t>
            </a:r>
            <a:r>
              <a:rPr lang="en-AU" dirty="0" err="1" smtClean="0">
                <a:effectLst/>
              </a:rPr>
              <a:t>x.foo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v</a:t>
            </a:r>
            <a:r>
              <a:rPr lang="en-AU" dirty="0" err="1" smtClean="0">
                <a:effectLst/>
              </a:rPr>
              <a:t>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example of where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just give you weird results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087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multiple files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8573488" cy="1607034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Last </a:t>
            </a:r>
            <a:r>
              <a:rPr lang="en-AU" dirty="0">
                <a:effectLst/>
              </a:rPr>
              <a:t>problem for today</a:t>
            </a:r>
            <a:r>
              <a:rPr lang="en-AU" dirty="0" smtClean="0">
                <a:effectLst/>
              </a:rPr>
              <a:t>.</a:t>
            </a:r>
            <a:endParaRPr lang="en-AU" dirty="0">
              <a:effectLst/>
            </a:endParaRPr>
          </a:p>
          <a:p>
            <a:r>
              <a:rPr lang="en-AU" dirty="0">
                <a:effectLst/>
              </a:rPr>
              <a:t>JavaScript doesn't understand multiple files. 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VS.NET helps </a:t>
            </a:r>
            <a:r>
              <a:rPr lang="en-AU" dirty="0">
                <a:effectLst/>
              </a:rPr>
              <a:t>with &lt;reference&gt;, but </a:t>
            </a:r>
            <a:r>
              <a:rPr lang="en-AU" dirty="0" smtClean="0">
                <a:effectLst/>
              </a:rPr>
              <a:t>doesn't </a:t>
            </a:r>
            <a:r>
              <a:rPr lang="en-AU" dirty="0">
                <a:effectLst/>
              </a:rPr>
              <a:t>help you check the correctness of your </a:t>
            </a:r>
            <a:r>
              <a:rPr lang="en-AU" dirty="0" smtClean="0">
                <a:effectLst/>
              </a:rPr>
              <a:t>reference code</a:t>
            </a:r>
            <a:endParaRPr lang="en-AU" dirty="0">
              <a:effectLst/>
            </a:endParaRPr>
          </a:p>
          <a:p>
            <a:endParaRPr lang="en-AU" dirty="0"/>
          </a:p>
        </p:txBody>
      </p:sp>
      <p:pic>
        <p:nvPicPr>
          <p:cNvPr id="1028" name="Picture 4" descr="Ff798328.d3abb77b-866e-4d13-a266-35e2195c86e4(en-us,PandP.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" y="3512584"/>
            <a:ext cx="657225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extensions </a:t>
            </a:r>
          </a:p>
          <a:p>
            <a:r>
              <a:rPr lang="en-AU" dirty="0" smtClean="0">
                <a:effectLst/>
              </a:rPr>
              <a:t>Next</a:t>
            </a:r>
            <a:r>
              <a:rPr lang="en-AU" dirty="0" smtClean="0">
                <a:effectLst/>
              </a:rPr>
              <a:t>, grab Web Essentials 2012 VS Extension. </a:t>
            </a:r>
            <a:r>
              <a:rPr lang="en-AU" dirty="0">
                <a:hlinkClick r:id="rId4"/>
              </a:rPr>
              <a:t>http://visualstudiogallery.msdn.microsoft.com/07d54d12-7133-4e15-becb-6f451ea3bea6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  <p:pic>
        <p:nvPicPr>
          <p:cNvPr id="1026" name="Picture 2" descr="http://i1.visualstudiogallery.msdn.s-msft.com/07d54d12-7133-4e15-becb-6f451ea3bea6/image/file/85648/1/typescrip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9"/>
          <a:stretch/>
        </p:blipFill>
        <p:spPr bwMode="auto">
          <a:xfrm>
            <a:off x="1022474" y="3817244"/>
            <a:ext cx="5715000" cy="29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first glance - optional strong type 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69693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js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f(x, y)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ts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, y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)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 </a:t>
            </a:r>
            <a:r>
              <a:rPr lang="en-AU" dirty="0" smtClean="0">
                <a:effectLst/>
              </a:rPr>
              <a:t>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endParaRPr lang="en-AU" dirty="0">
              <a:effectLst/>
            </a:endParaRP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pPr marL="0" indent="0">
              <a:buNone/>
            </a:pPr>
            <a:r>
              <a:rPr lang="en-AU" dirty="0" smtClean="0">
                <a:effectLst/>
              </a:rPr>
              <a:t>// Type information is enforced in design and</a:t>
            </a:r>
          </a:p>
          <a:p>
            <a:pPr marL="0" indent="0">
              <a:buNone/>
            </a:pPr>
            <a:r>
              <a:rPr lang="en-AU" dirty="0" smtClean="0">
                <a:effectLst/>
              </a:rPr>
              <a:t>// compile time, but removed at runtime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32" y="3961210"/>
            <a:ext cx="2664619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demo.ts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Let's go see </a:t>
            </a:r>
            <a:r>
              <a:rPr lang="en-AU" dirty="0" err="1" smtClean="0">
                <a:effectLst/>
              </a:rPr>
              <a:t>demo.ts</a:t>
            </a:r>
            <a:r>
              <a:rPr lang="en-AU" dirty="0" smtClean="0">
                <a:effectLst/>
              </a:rPr>
              <a:t>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3985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Interfaces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interface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>
                <a:effectLst/>
              </a:rPr>
              <a:t>Senior Consultant for SharePoint Gurus Sydney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User </a:t>
            </a:r>
            <a:r>
              <a:rPr lang="en-AU" dirty="0">
                <a:effectLst/>
              </a:rPr>
              <a:t>G</a:t>
            </a:r>
            <a:r>
              <a:rPr lang="en-AU" dirty="0" smtClean="0">
                <a:effectLst/>
              </a:rPr>
              <a:t>roups, 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Saturday, </a:t>
            </a: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Conferences, 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http://johnliu.net</a:t>
            </a: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@</a:t>
            </a:r>
            <a:r>
              <a:rPr lang="en-AU" dirty="0" err="1" smtClean="0">
                <a:effectLst/>
              </a:rPr>
              <a:t>johnnliu</a:t>
            </a:r>
            <a:endParaRPr lang="en-AU" dirty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7" r="16072"/>
          <a:stretch/>
        </p:blipFill>
        <p:spPr>
          <a:xfrm>
            <a:off x="4880758" y="1462809"/>
            <a:ext cx="3360717" cy="4663354"/>
          </a:xfrm>
        </p:spPr>
      </p:pic>
    </p:spTree>
    <p:extLst>
      <p:ext uri="{BB962C8B-B14F-4D97-AF65-F5344CB8AC3E}">
        <p14:creationId xmlns:p14="http://schemas.microsoft.com/office/powerpoint/2010/main" val="1360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91326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</a:t>
            </a:r>
            <a:r>
              <a:rPr lang="en-AU" baseline="0" dirty="0" smtClean="0"/>
              <a:t>tatic </a:t>
            </a:r>
            <a:r>
              <a:rPr lang="en-AU" baseline="0" dirty="0" smtClean="0">
                <a:solidFill>
                  <a:schemeClr val="tx2"/>
                </a:solidFill>
              </a:rPr>
              <a:t>Type </a:t>
            </a:r>
            <a:r>
              <a:rPr lang="en-AU" baseline="0" dirty="0" smtClean="0"/>
              <a:t>Checking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Modules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Export</a:t>
            </a:r>
            <a:endParaRPr lang="en-AU" dirty="0" smtClean="0"/>
          </a:p>
          <a:p>
            <a:r>
              <a:rPr lang="en-AU" baseline="0" dirty="0" smtClean="0">
                <a:solidFill>
                  <a:schemeClr val="tx2"/>
                </a:solidFill>
              </a:rPr>
              <a:t>Interface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Class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for </a:t>
            </a:r>
            <a:r>
              <a:rPr lang="en-AU" dirty="0" smtClean="0"/>
              <a:t>traditional Object Oriented Programming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Works with all your existing JavaScript libraries</a:t>
            </a:r>
          </a:p>
          <a:p>
            <a:r>
              <a:rPr lang="en-AU" dirty="0" smtClean="0"/>
              <a:t>Low</a:t>
            </a:r>
            <a:r>
              <a:rPr lang="en-AU" baseline="0" dirty="0" smtClean="0"/>
              <a:t> learning overhead compared to similar JavaScript systems (</a:t>
            </a:r>
            <a:r>
              <a:rPr lang="en-AU" baseline="0" dirty="0" err="1" smtClean="0"/>
              <a:t>CoffeeScript</a:t>
            </a:r>
            <a:r>
              <a:rPr lang="en-AU" baseline="0" dirty="0" smtClean="0"/>
              <a:t> or Dart)</a:t>
            </a:r>
          </a:p>
          <a:p>
            <a:endParaRPr lang="en-AU" dirty="0"/>
          </a:p>
          <a:p>
            <a:r>
              <a:rPr lang="en-AU" baseline="0" dirty="0" smtClean="0"/>
              <a:t>Amazing Visual Studio tooling</a:t>
            </a:r>
          </a:p>
          <a:p>
            <a:r>
              <a:rPr lang="en-AU" dirty="0" smtClean="0"/>
              <a:t>Outstanding team and refactoring scenarios</a:t>
            </a: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05797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new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Visual Studio 2012</a:t>
            </a:r>
          </a:p>
          <a:p>
            <a:r>
              <a:rPr lang="en-AU" dirty="0" smtClean="0"/>
              <a:t>SharePoint</a:t>
            </a:r>
            <a:r>
              <a:rPr lang="en-AU" baseline="0" dirty="0" smtClean="0"/>
              <a:t> Solutions and Sandbox Solutions</a:t>
            </a:r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Visual Studio </a:t>
            </a:r>
            <a:r>
              <a:rPr lang="en-AU" dirty="0" smtClean="0"/>
              <a:t>2010 can be done, but the installation of the Visual Studio extension is tricky and manual</a:t>
            </a:r>
            <a:endParaRPr lang="en-AU" dirty="0"/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73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pinteresp.ts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>
                <a:effectLst/>
              </a:rPr>
              <a:t>s</a:t>
            </a:r>
            <a:r>
              <a:rPr lang="en-AU" dirty="0" smtClean="0">
                <a:effectLst/>
              </a:rPr>
              <a:t>ee </a:t>
            </a:r>
            <a:r>
              <a:rPr lang="en-AU" dirty="0" err="1" smtClean="0">
                <a:effectLst/>
              </a:rPr>
              <a:t>pinteresp.ts</a:t>
            </a:r>
            <a:r>
              <a:rPr lang="en-AU" dirty="0" smtClean="0">
                <a:effectLst/>
              </a:rPr>
              <a:t> - building a sandbox </a:t>
            </a:r>
            <a:r>
              <a:rPr lang="en-AU" dirty="0" err="1" smtClean="0">
                <a:effectLst/>
              </a:rPr>
              <a:t>webpart</a:t>
            </a:r>
            <a:r>
              <a:rPr lang="en-AU" dirty="0" smtClean="0">
                <a:effectLst/>
              </a:rPr>
              <a:t> with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1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Real world 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Brian Harry (of TFS) converts TFS Web UI to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80,000 lines of code</a:t>
            </a:r>
          </a:p>
          <a:p>
            <a:r>
              <a:rPr lang="en-AU" dirty="0" smtClean="0">
                <a:effectLst/>
              </a:rPr>
              <a:t>Heavily tested by unit tests and functional tests, </a:t>
            </a:r>
            <a:r>
              <a:rPr lang="en-AU" dirty="0" err="1" smtClean="0">
                <a:effectLst/>
              </a:rPr>
              <a:t>JSLint</a:t>
            </a:r>
            <a:r>
              <a:rPr lang="en-AU" dirty="0" smtClean="0">
                <a:effectLst/>
              </a:rPr>
              <a:t> clean</a:t>
            </a:r>
          </a:p>
          <a:p>
            <a:r>
              <a:rPr lang="en-AU" dirty="0" smtClean="0">
                <a:effectLst/>
              </a:rPr>
              <a:t>Finds 13 bugs </a:t>
            </a:r>
            <a:r>
              <a:rPr lang="en-AU" smtClean="0">
                <a:effectLst/>
              </a:rPr>
              <a:t>after </a:t>
            </a:r>
            <a:r>
              <a:rPr lang="en-AU" smtClean="0">
                <a:effectLst/>
              </a:rPr>
              <a:t>initial conversion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  <a:hlinkClick r:id="rId2"/>
              </a:rPr>
              <a:t>http://blogs.msdn.com/b/bharry/archive/2012/10/24/typescript-a-real-world-story-of-adoption-in-tfs.aspx</a:t>
            </a:r>
            <a:endParaRPr lang="en-AU" dirty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- existing projects - practical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7603177" cy="3524928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Q: I have spaghetti JavaScript how do I update them to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You </a:t>
            </a:r>
            <a:r>
              <a:rPr lang="en-AU" dirty="0">
                <a:effectLst/>
              </a:rPr>
              <a:t>don't have to start with your largest file.  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don't have to convert all your files.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Start </a:t>
            </a:r>
            <a:r>
              <a:rPr lang="en-AU" dirty="0">
                <a:effectLst/>
              </a:rPr>
              <a:t>with the smaller file</a:t>
            </a:r>
            <a:r>
              <a:rPr lang="en-AU" dirty="0" smtClean="0">
                <a:effectLst/>
              </a:rPr>
              <a:t>.  Everything will still work.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88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#1 copy the JS file and paste into a TS file.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Remember: JS is subset of TS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70" y="3503219"/>
            <a:ext cx="3228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#2 Add &lt;reference&gt; for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definition files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Optional arguments in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your functions  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#4 Fix ad-hoc objects to match definition interfaces.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#5 Create missing definitions (e.g. 3rd party JQuery extensions)</a:t>
            </a:r>
          </a:p>
          <a:p>
            <a:r>
              <a:rPr lang="en-AU" dirty="0" smtClean="0">
                <a:effectLst/>
              </a:rPr>
              <a:t>Majority of errors are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asking you to describe the interface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3" y="1556792"/>
            <a:ext cx="3579019" cy="1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#6 Fix minor issues is TS</a:t>
            </a:r>
          </a:p>
          <a:p>
            <a:pPr lvl="1"/>
            <a:r>
              <a:rPr lang="en-AU" dirty="0" smtClean="0">
                <a:effectLst/>
              </a:rPr>
              <a:t>Fix deprecated method references (</a:t>
            </a:r>
            <a:r>
              <a:rPr lang="en-AU" dirty="0" err="1" smtClean="0">
                <a:effectLst/>
              </a:rPr>
              <a:t>JQuery.live</a:t>
            </a:r>
            <a:r>
              <a:rPr lang="en-AU" dirty="0" smtClean="0">
                <a:effectLst/>
              </a:rPr>
              <a:t> should be </a:t>
            </a:r>
            <a:r>
              <a:rPr lang="en-AU" dirty="0" err="1" smtClean="0">
                <a:effectLst/>
              </a:rPr>
              <a:t>JQuery.on</a:t>
            </a:r>
            <a:r>
              <a:rPr lang="en-AU" dirty="0" smtClean="0">
                <a:effectLst/>
              </a:rPr>
              <a:t>)</a:t>
            </a:r>
          </a:p>
          <a:p>
            <a:pPr lvl="1"/>
            <a:r>
              <a:rPr lang="en-AU" dirty="0" smtClean="0">
                <a:effectLst/>
              </a:rPr>
              <a:t>Fix Date - Date</a:t>
            </a:r>
          </a:p>
          <a:p>
            <a:pPr lvl="1"/>
            <a:r>
              <a:rPr lang="en-AU" dirty="0" smtClean="0">
                <a:effectLst/>
              </a:rPr>
              <a:t>These are common issues - easy to find solutions on </a:t>
            </a:r>
            <a:r>
              <a:rPr lang="en-AU" dirty="0" err="1" smtClean="0">
                <a:effectLst/>
              </a:rPr>
              <a:t>StackOverflow</a:t>
            </a:r>
            <a:r>
              <a:rPr lang="en-AU" dirty="0" smtClean="0">
                <a:effectLst/>
              </a:rPr>
              <a:t> (the official support forum for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)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Good news: That's it!  </a:t>
            </a:r>
          </a:p>
        </p:txBody>
      </p:sp>
    </p:spTree>
    <p:extLst>
      <p:ext uri="{BB962C8B-B14F-4D97-AF65-F5344CB8AC3E}">
        <p14:creationId xmlns:p14="http://schemas.microsoft.com/office/powerpoint/2010/main" val="42169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Now, you can start to refactor and improve your </a:t>
            </a:r>
            <a:r>
              <a:rPr lang="en-AU" dirty="0" err="1" smtClean="0">
                <a:solidFill>
                  <a:schemeClr val="accent1"/>
                </a:solidFill>
                <a:effectLst/>
              </a:rPr>
              <a:t>TypeScript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#1 Group utility functions into a separate scope.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Move them out into a commonly shared file.  Add Type information and </a:t>
            </a:r>
            <a:r>
              <a:rPr lang="en-AU" dirty="0" err="1" smtClean="0">
                <a:effectLst/>
              </a:rPr>
              <a:t>jsdoc</a:t>
            </a:r>
            <a:r>
              <a:rPr lang="en-AU" dirty="0" smtClean="0">
                <a:effectLst/>
              </a:rPr>
              <a:t> comments for them.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#2 Use F2 rename symbol to finally standardize the variable/function names in JS, without fearing things would break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If you are working with a number of files,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will now check across files to make sure you are still calling valid functions, if your team member change them.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31316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Congratulations you (and your team) are on your way to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cleaner, maintainable code</a:t>
            </a:r>
            <a:endParaRPr lang="en-AU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What is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Why do we need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How</a:t>
            </a:r>
          </a:p>
          <a:p>
            <a:pPr lvl="1"/>
            <a:r>
              <a:rPr lang="en-AU" dirty="0" smtClean="0">
                <a:effectLst/>
              </a:rPr>
              <a:t>Demo</a:t>
            </a:r>
          </a:p>
          <a:p>
            <a:pPr lvl="1"/>
            <a:r>
              <a:rPr lang="en-AU" dirty="0" err="1" smtClean="0">
                <a:effectLst/>
              </a:rPr>
              <a:t>Pinteresp</a:t>
            </a:r>
            <a:endParaRPr lang="en-AU" dirty="0" smtClean="0">
              <a:effectLst/>
            </a:endParaRPr>
          </a:p>
          <a:p>
            <a:pPr lvl="1"/>
            <a:r>
              <a:rPr lang="en-AU" dirty="0" smtClean="0">
                <a:effectLst/>
              </a:rPr>
              <a:t>Working with your existing JavaScript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why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8619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Have to learn one more thing - there is a learning curve, very easy if you already know JavaScript, or if you know C# very well.</a:t>
            </a:r>
          </a:p>
          <a:p>
            <a:r>
              <a:rPr lang="en-AU" dirty="0" smtClean="0"/>
              <a:t>You still have to </a:t>
            </a:r>
            <a:r>
              <a:rPr lang="en-AU" dirty="0" smtClean="0">
                <a:solidFill>
                  <a:schemeClr val="tx2"/>
                </a:solidFill>
              </a:rPr>
              <a:t>learn JavaScript </a:t>
            </a:r>
            <a:r>
              <a:rPr lang="en-AU" dirty="0" smtClean="0"/>
              <a:t>- Understanding how </a:t>
            </a:r>
            <a:r>
              <a:rPr lang="en-AU" dirty="0" err="1" smtClean="0"/>
              <a:t>TypeScript</a:t>
            </a:r>
            <a:r>
              <a:rPr lang="en-AU" dirty="0" smtClean="0"/>
              <a:t> converts to JavaScript will teach you better JavaScript</a:t>
            </a:r>
          </a:p>
          <a:p>
            <a:r>
              <a:rPr lang="en-AU" dirty="0" smtClean="0"/>
              <a:t>Some definition files don't exist or incomplete, but I think this will vanish very quickly.  These aren't hard to write if you really need something.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Visual Studio </a:t>
            </a:r>
            <a:r>
              <a:rPr lang="en-AU" dirty="0" smtClean="0"/>
              <a:t>is amazing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Modules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tx2"/>
                </a:solidFill>
              </a:rPr>
              <a:t>classes </a:t>
            </a:r>
            <a:r>
              <a:rPr lang="en-AU" dirty="0" smtClean="0"/>
              <a:t>enable large projects and code reuse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Compile-time </a:t>
            </a:r>
            <a:r>
              <a:rPr lang="en-AU" dirty="0" smtClean="0"/>
              <a:t>checking prevents errors</a:t>
            </a:r>
          </a:p>
          <a:p>
            <a:r>
              <a:rPr lang="en-AU" dirty="0" smtClean="0"/>
              <a:t>Definition files for </a:t>
            </a:r>
            <a:r>
              <a:rPr lang="en-AU" dirty="0" smtClean="0">
                <a:solidFill>
                  <a:schemeClr val="tx2"/>
                </a:solidFill>
              </a:rPr>
              <a:t>common JavaScript libraries </a:t>
            </a:r>
            <a:r>
              <a:rPr lang="en-AU" dirty="0" smtClean="0"/>
              <a:t>makes them very easy to work with, and provides strong type checking</a:t>
            </a:r>
          </a:p>
          <a:p>
            <a:r>
              <a:rPr lang="en-AU" dirty="0" smtClean="0"/>
              <a:t>Source map </a:t>
            </a:r>
            <a:r>
              <a:rPr lang="en-AU" dirty="0" smtClean="0">
                <a:solidFill>
                  <a:schemeClr val="tx2"/>
                </a:solidFill>
              </a:rPr>
              <a:t>debugging </a:t>
            </a:r>
            <a:r>
              <a:rPr lang="en-AU" dirty="0" smtClean="0"/>
              <a:t>makes debug easy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25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Conclusion - if I have to make a decision for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9522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If you see yourself </a:t>
            </a:r>
            <a:r>
              <a:rPr lang="en-AU" dirty="0" smtClean="0">
                <a:solidFill>
                  <a:schemeClr val="tx2"/>
                </a:solidFill>
              </a:rPr>
              <a:t>using more JavaScript</a:t>
            </a:r>
            <a:r>
              <a:rPr lang="en-AU" dirty="0" smtClean="0"/>
              <a:t>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If you and your </a:t>
            </a:r>
            <a:r>
              <a:rPr lang="en-AU" dirty="0" smtClean="0">
                <a:solidFill>
                  <a:schemeClr val="tx2"/>
                </a:solidFill>
              </a:rPr>
              <a:t>team has to work on JavaScript </a:t>
            </a:r>
            <a:r>
              <a:rPr lang="en-AU" dirty="0" smtClean="0"/>
              <a:t>together,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Once you've done the initial hard work and converted a project.  You can't stand going back.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There are occasionally bugs.  But the forums and support (in Stack Overflow) is very good.</a:t>
            </a:r>
            <a:endParaRPr lang="en-AU" dirty="0"/>
          </a:p>
          <a:p>
            <a:r>
              <a:rPr lang="en-AU" dirty="0" smtClean="0"/>
              <a:t>But they are moving very quickly.  v0.9 will give us generics!  I expect to see strong take-up of </a:t>
            </a:r>
            <a:r>
              <a:rPr lang="en-AU" dirty="0" err="1" smtClean="0"/>
              <a:t>TypeScript</a:t>
            </a:r>
            <a:r>
              <a:rPr lang="en-AU" dirty="0" smtClean="0"/>
              <a:t> in MS community.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9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Summary…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Awesome</a:t>
            </a:r>
            <a:r>
              <a:rPr lang="en-AU" dirty="0" smtClean="0">
                <a:solidFill>
                  <a:schemeClr val="bg1"/>
                </a:solidFill>
                <a:effectLst/>
              </a:rPr>
              <a:t>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VS.NET tools </a:t>
            </a:r>
            <a:r>
              <a:rPr lang="en-AU" dirty="0" smtClean="0">
                <a:effectLst/>
              </a:rPr>
              <a:t>for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design, compile and debug</a:t>
            </a:r>
          </a:p>
          <a:p>
            <a:r>
              <a:rPr lang="en-AU" dirty="0" smtClean="0">
                <a:effectLst/>
              </a:rPr>
              <a:t>Helps you understand 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write better JavaScript</a:t>
            </a:r>
          </a:p>
          <a:p>
            <a:r>
              <a:rPr lang="en-AU" dirty="0" smtClean="0">
                <a:effectLst/>
              </a:rPr>
              <a:t>Works with any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existing third party JS libraries</a:t>
            </a:r>
          </a:p>
          <a:p>
            <a:r>
              <a:rPr lang="en-AU" dirty="0" smtClean="0">
                <a:effectLst/>
              </a:rPr>
              <a:t>Refactoring, multiple files enables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code reuse </a:t>
            </a:r>
            <a:r>
              <a:rPr lang="en-AU" dirty="0" smtClean="0">
                <a:effectLst/>
              </a:rPr>
              <a:t>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team work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Requires very little new learning.  Combine what you already know from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and C#</a:t>
            </a:r>
            <a:r>
              <a:rPr lang="en-AU" dirty="0">
                <a:effectLst/>
              </a:rPr>
              <a:t/>
            </a:r>
            <a:br>
              <a:rPr lang="en-AU" dirty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TypeScript</a:t>
            </a:r>
            <a:r>
              <a:rPr lang="en-AU" dirty="0">
                <a:effectLst/>
              </a:rPr>
              <a:t> is great for your SharePoint </a:t>
            </a:r>
            <a:r>
              <a:rPr lang="en-AU" dirty="0" smtClean="0">
                <a:effectLst/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27953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http://www.typescriptlang.org/</a:t>
            </a:r>
          </a:p>
          <a:p>
            <a:r>
              <a:rPr lang="en-AU" dirty="0">
                <a:effectLst/>
              </a:rPr>
              <a:t>http://blogs.msdn.com/b/typescript</a:t>
            </a:r>
            <a:r>
              <a:rPr lang="en-AU" dirty="0" smtClean="0">
                <a:effectLst/>
              </a:rPr>
              <a:t>/</a:t>
            </a:r>
          </a:p>
          <a:p>
            <a:r>
              <a:rPr lang="en-AU" dirty="0">
                <a:effectLst/>
              </a:rPr>
              <a:t>http</a:t>
            </a:r>
            <a:r>
              <a:rPr lang="en-AU">
                <a:effectLst/>
              </a:rPr>
              <a:t>://</a:t>
            </a:r>
            <a:r>
              <a:rPr lang="en-AU" smtClean="0">
                <a:effectLst/>
              </a:rPr>
              <a:t>visualstudiogallery.msdn.microsoft.com/07d54d12-7133-4e15-becb-6f451ea3bea6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http://channel9.msdn.com/Shows/Going+Deep/Anders-Hejlsberg-and-Lars-Bak-TypeScript-JavaScript-and-Dart</a:t>
            </a:r>
          </a:p>
          <a:p>
            <a:r>
              <a:rPr lang="en-AU" dirty="0" smtClean="0">
                <a:effectLst/>
              </a:rPr>
              <a:t>https://github.com/borisyankov/DefinitelyTyped</a:t>
            </a:r>
          </a:p>
          <a:p>
            <a:r>
              <a:rPr lang="en-AU" dirty="0" smtClean="0">
                <a:effectLst/>
              </a:rPr>
              <a:t>http://www.slideshare.net/jeremylikness/introduction-to-typescript </a:t>
            </a:r>
          </a:p>
          <a:p>
            <a:r>
              <a:rPr lang="en-AU" dirty="0" smtClean="0">
                <a:effectLst/>
              </a:rPr>
              <a:t>http://prezi.com/zkhsz49ownaw/coffeescript-vs-typescript/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2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References - SharePoint +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http://www.chaholl.com/archive/2013/01/03/typescript-in-a-sharepoint-farm-solution.aspx</a:t>
            </a:r>
          </a:p>
          <a:p>
            <a:r>
              <a:rPr lang="en-AU" dirty="0">
                <a:effectLst/>
              </a:rPr>
              <a:t>http://sptypescript.codeplex.com/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</a:rPr>
              <a:t>http://</a:t>
            </a:r>
            <a:r>
              <a:rPr lang="en-AU" dirty="0" smtClean="0">
                <a:effectLst/>
              </a:rPr>
              <a:t>johnliu.net/blog/2013/3/13/building-sharepoint-solutions-with-microsofts-typescript-why.html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http://javascript.crockford.com/javascript.html</a:t>
            </a:r>
          </a:p>
          <a:p>
            <a:r>
              <a:rPr lang="en-AU" dirty="0" smtClean="0">
                <a:effectLst/>
              </a:rPr>
              <a:t>http://javascript.crockford.com/inheritance.html</a:t>
            </a:r>
          </a:p>
          <a:p>
            <a:r>
              <a:rPr lang="en-AU" dirty="0" smtClean="0">
                <a:effectLst/>
              </a:rPr>
              <a:t>http</a:t>
            </a:r>
            <a:r>
              <a:rPr lang="en-AU" dirty="0">
                <a:effectLst/>
              </a:rPr>
              <a:t>://www.adequatelygood.com/2010/2/JavaScript-Scoping-and-Hoisting</a:t>
            </a:r>
          </a:p>
          <a:p>
            <a:r>
              <a:rPr lang="en-AU" dirty="0" smtClean="0">
                <a:effectLst/>
              </a:rPr>
              <a:t>http://www.jibbering.com/faq/notes/closures/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2761" y="1234046"/>
            <a:ext cx="4076211" cy="117844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Questions?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Comments?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More info</a:t>
            </a:r>
            <a:endParaRPr lang="en-A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John.Liu@SharepointGurus.net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@</a:t>
            </a:r>
            <a:r>
              <a:rPr lang="en-AU" dirty="0" err="1" smtClean="0">
                <a:solidFill>
                  <a:schemeClr val="bg1"/>
                </a:solidFill>
                <a:effectLst/>
              </a:rPr>
              <a:t>johnnliu</a:t>
            </a:r>
            <a:r>
              <a:rPr lang="en-AU" dirty="0" smtClean="0">
                <a:solidFill>
                  <a:schemeClr val="bg1"/>
                </a:solidFill>
                <a:effectLst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</a:rPr>
            </a:br>
            <a:r>
              <a:rPr lang="en-AU" dirty="0" smtClean="0">
                <a:solidFill>
                  <a:schemeClr val="bg1"/>
                </a:solidFill>
                <a:effectLst/>
              </a:rPr>
              <a:t>http://JohnLiu.net</a:t>
            </a: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4208"/>
          <a:stretch/>
        </p:blipFill>
        <p:spPr>
          <a:xfrm>
            <a:off x="2766951" y="1446274"/>
            <a:ext cx="1080655" cy="1179971"/>
          </a:xfrm>
        </p:spPr>
      </p:pic>
    </p:spTree>
    <p:extLst>
      <p:ext uri="{BB962C8B-B14F-4D97-AF65-F5344CB8AC3E}">
        <p14:creationId xmlns:p14="http://schemas.microsoft.com/office/powerpoint/2010/main" val="1268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 for listening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Remember to submit your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Free and open source, strongly supported by Microsoft</a:t>
            </a:r>
          </a:p>
          <a:p>
            <a:r>
              <a:rPr lang="en-AU" dirty="0" smtClean="0">
                <a:effectLst/>
              </a:rPr>
              <a:t>Based on </a:t>
            </a:r>
            <a:r>
              <a:rPr lang="en-AU" dirty="0" err="1" smtClean="0">
                <a:effectLst/>
              </a:rPr>
              <a:t>ecmascript</a:t>
            </a:r>
            <a:r>
              <a:rPr lang="en-AU" dirty="0" smtClean="0">
                <a:effectLst/>
              </a:rPr>
              <a:t> 4 + </a:t>
            </a:r>
            <a:r>
              <a:rPr lang="en-AU" dirty="0" err="1" smtClean="0">
                <a:effectLst/>
              </a:rPr>
              <a:t>ecmascript</a:t>
            </a:r>
            <a:r>
              <a:rPr lang="en-AU" dirty="0" smtClean="0">
                <a:effectLst/>
              </a:rPr>
              <a:t> 6</a:t>
            </a:r>
          </a:p>
          <a:p>
            <a:r>
              <a:rPr lang="en-AU" dirty="0" smtClean="0">
                <a:effectLst/>
              </a:rPr>
              <a:t>Created by the father of C# Anders Hejlsberg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A superset of JavaScript</a:t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To answer why we need JavaScript+, we need to understand what's wrong with vanilla JavaScript</a:t>
            </a:r>
          </a:p>
        </p:txBody>
      </p:sp>
    </p:spTree>
    <p:extLst>
      <p:ext uri="{BB962C8B-B14F-4D97-AF65-F5344CB8AC3E}">
        <p14:creationId xmlns:p14="http://schemas.microsoft.com/office/powerpoint/2010/main" val="34809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75482"/>
          </a:xfrm>
        </p:spPr>
        <p:txBody>
          <a:bodyPr/>
          <a:lstStyle/>
          <a:p>
            <a:r>
              <a:rPr lang="en-AU" dirty="0" smtClean="0">
                <a:effectLst/>
              </a:rPr>
              <a:t>Why do people hate working in JavaScript?</a:t>
            </a:r>
          </a:p>
          <a:p>
            <a:endParaRPr lang="en-AU" dirty="0" smtClean="0"/>
          </a:p>
        </p:txBody>
      </p:sp>
      <p:pic>
        <p:nvPicPr>
          <p:cNvPr id="1028" name="Picture 4" descr="http://www.kendoui.com/Libraries/MetaBlogLib/Windows-Live-Writer-Object-Inheritance-With-Kendo-UI_8C23-javascript-the-good-parts-the-definitive-guide_thumb.sflb.as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31758"/>
          <a:stretch/>
        </p:blipFill>
        <p:spPr bwMode="auto">
          <a:xfrm>
            <a:off x="220250" y="3075709"/>
            <a:ext cx="8707076" cy="33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JS is designed for small things</a:t>
            </a:r>
          </a:p>
          <a:p>
            <a:r>
              <a:rPr lang="en-AU" dirty="0" smtClean="0">
                <a:effectLst/>
              </a:rPr>
              <a:t>We now use to do big things</a:t>
            </a:r>
          </a:p>
          <a:p>
            <a:r>
              <a:rPr lang="en-AU" dirty="0" smtClean="0">
                <a:effectLst/>
              </a:rPr>
              <a:t>AJAX and REST = never refresh the page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But JavaScript is not suited for building large applications</a:t>
            </a:r>
          </a:p>
          <a:p>
            <a:r>
              <a:rPr lang="en-AU" dirty="0" smtClean="0">
                <a:effectLst/>
              </a:rPr>
              <a:t>Your JavaScript code gets complex; it becomes extremely unwieldy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064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Good because they are flexible.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intX</a:t>
            </a:r>
            <a:r>
              <a:rPr lang="en-AU" dirty="0" smtClean="0">
                <a:effectLst/>
              </a:rPr>
              <a:t>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design-time 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73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They are flexible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/>
          </a:p>
          <a:p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</a:t>
            </a:r>
            <a:r>
              <a:rPr lang="en-AU" dirty="0" smtClean="0">
                <a:effectLst/>
              </a:rPr>
              <a:t>design-time </a:t>
            </a:r>
            <a:r>
              <a:rPr lang="en-AU" dirty="0" err="1" smtClean="0">
                <a:effectLst/>
              </a:rPr>
              <a:t>intellisense</a:t>
            </a:r>
            <a:r>
              <a:rPr lang="en-AU" dirty="0" smtClean="0">
                <a:effectLst/>
              </a:rPr>
              <a:t> </a:t>
            </a:r>
            <a:r>
              <a:rPr lang="en-AU" dirty="0">
                <a:effectLst/>
              </a:rPr>
              <a:t>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18983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 -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259733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effectLst/>
              </a:rPr>
              <a:t>Define a function with arguments.  That is your contract with your caller.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Unfortunately, in JavaScript, function parameters are more like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guidelines, because callers don't take them seriously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function f(x) { return x + 1; }</a:t>
            </a:r>
          </a:p>
          <a:p>
            <a:r>
              <a:rPr lang="en-AU" dirty="0" smtClean="0">
                <a:effectLst/>
              </a:rPr>
              <a:t>f("hello");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f(1234);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f(function(){});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f([4]);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f</a:t>
            </a:r>
            <a:r>
              <a:rPr lang="en-AU" dirty="0" smtClean="0">
                <a:effectLst/>
              </a:rPr>
              <a:t>("hello", "world");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and then we have this magic object.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f() { console.log(</a:t>
            </a:r>
            <a:r>
              <a:rPr lang="en-AU" dirty="0" err="1" smtClean="0">
                <a:effectLst/>
              </a:rPr>
              <a:t>arguments.length</a:t>
            </a:r>
            <a:r>
              <a:rPr lang="en-AU" dirty="0" smtClean="0">
                <a:effectLst/>
              </a:rPr>
              <a:t>);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f(1,1,2,2);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Where did </a:t>
            </a:r>
            <a:r>
              <a:rPr lang="en-AU" i="1" dirty="0" smtClean="0">
                <a:effectLst/>
              </a:rPr>
              <a:t>arguments</a:t>
            </a:r>
            <a:r>
              <a:rPr lang="en-AU" dirty="0" smtClean="0">
                <a:effectLst/>
              </a:rPr>
              <a:t> come from?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Caller </a:t>
            </a:r>
            <a:r>
              <a:rPr lang="en-AU" dirty="0">
                <a:effectLst/>
              </a:rPr>
              <a:t>can still do whatever they want.  </a:t>
            </a:r>
            <a:r>
              <a:rPr lang="en-AU" dirty="0" err="1">
                <a:effectLst/>
              </a:rPr>
              <a:t>Callee</a:t>
            </a:r>
            <a:r>
              <a:rPr lang="en-AU" dirty="0">
                <a:effectLst/>
              </a:rPr>
              <a:t> has to be defensive and check everything.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// It is so easy to get wrong</a:t>
            </a:r>
          </a:p>
        </p:txBody>
      </p:sp>
    </p:spTree>
    <p:extLst>
      <p:ext uri="{BB962C8B-B14F-4D97-AF65-F5344CB8AC3E}">
        <p14:creationId xmlns:p14="http://schemas.microsoft.com/office/powerpoint/2010/main" val="200921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1_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8.xml><?xml version="1.0" encoding="utf-8"?>
<a:theme xmlns:a="http://schemas.openxmlformats.org/drawingml/2006/main" name="2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3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1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3.xml><?xml version="1.0" encoding="utf-8"?>
<a:theme xmlns:a="http://schemas.openxmlformats.org/drawingml/2006/main" name="1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4.xml><?xml version="1.0" encoding="utf-8"?>
<a:theme xmlns:a="http://schemas.openxmlformats.org/drawingml/2006/main" name="1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5.xml><?xml version="1.0" encoding="utf-8"?>
<a:theme xmlns:a="http://schemas.openxmlformats.org/drawingml/2006/main" name="1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1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1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8.xml><?xml version="1.0" encoding="utf-8"?>
<a:theme xmlns:a="http://schemas.openxmlformats.org/drawingml/2006/main" name="1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9.xml><?xml version="1.0" encoding="utf-8"?>
<a:theme xmlns:a="http://schemas.openxmlformats.org/drawingml/2006/main" name="1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1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1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2.xml><?xml version="1.0" encoding="utf-8"?>
<a:theme xmlns:a="http://schemas.openxmlformats.org/drawingml/2006/main" name="2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 Saturday Slide Template (Metro) (2)</Template>
  <TotalTime>1941</TotalTime>
  <Words>1434</Words>
  <Application>Microsoft Office PowerPoint</Application>
  <PresentationFormat>On-screen Show (4:3)</PresentationFormat>
  <Paragraphs>233</Paragraphs>
  <Slides>37</Slides>
  <Notes>7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32</vt:i4>
      </vt:variant>
      <vt:variant>
        <vt:lpstr>Slide Titles</vt:lpstr>
      </vt:variant>
      <vt:variant>
        <vt:i4>37</vt:i4>
      </vt:variant>
    </vt:vector>
  </HeadingPairs>
  <TitlesOfParts>
    <vt:vector size="77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Wingdings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1_Metro</vt:lpstr>
      <vt:lpstr>2_5-30055_SharePoint Template 2012 - 16x9 - Colored Accent Slides</vt:lpstr>
      <vt:lpstr>1_Office365 Template 2012 - White Background</vt:lpstr>
      <vt:lpstr>3_5-30055_SharePoint Template 2012 - 16x9 - Colored Accent Slides</vt:lpstr>
      <vt:lpstr>1_SharePoint Template 2012 - White Background</vt:lpstr>
      <vt:lpstr>11_SharePoint 15</vt:lpstr>
      <vt:lpstr>12_SharePoint 15</vt:lpstr>
      <vt:lpstr>13_SharePoint 15</vt:lpstr>
      <vt:lpstr>1_Metro Template Light 16x9</vt:lpstr>
      <vt:lpstr>14_SharePoint 15</vt:lpstr>
      <vt:lpstr>15_SharePoint 15</vt:lpstr>
      <vt:lpstr>16_SharePoint 15</vt:lpstr>
      <vt:lpstr>17_SharePoint 15</vt:lpstr>
      <vt:lpstr>18_SharePoint 15</vt:lpstr>
      <vt:lpstr>19_SharePoint 15</vt:lpstr>
      <vt:lpstr>20_SharePoint 15</vt:lpstr>
      <vt:lpstr>Microsoft’s TypeScript: JavaScript for the SharePoint Dev Guy</vt:lpstr>
      <vt:lpstr>about John Liu</vt:lpstr>
      <vt:lpstr>Contents</vt:lpstr>
      <vt:lpstr>What is TypeScript</vt:lpstr>
      <vt:lpstr>What is the problem</vt:lpstr>
      <vt:lpstr>What is the problem</vt:lpstr>
      <vt:lpstr>Problem - dynamic types</vt:lpstr>
      <vt:lpstr>Problem - dynamic types</vt:lpstr>
      <vt:lpstr>Problems - parameters</vt:lpstr>
      <vt:lpstr>Problem - scope</vt:lpstr>
      <vt:lpstr>Problem - scope</vt:lpstr>
      <vt:lpstr>Problem - object extension, not class-based</vt:lpstr>
      <vt:lpstr>Problem - object inheritance is hard</vt:lpstr>
      <vt:lpstr>Problem - hoisting</vt:lpstr>
      <vt:lpstr>Problem - multiple files</vt:lpstr>
      <vt:lpstr>Let's look at TypeScript</vt:lpstr>
      <vt:lpstr>TypeScript - first glance - optional strong type checking</vt:lpstr>
      <vt:lpstr>TypeScript - demo.ts</vt:lpstr>
      <vt:lpstr>TypeScript - Interfaces</vt:lpstr>
      <vt:lpstr>TypeScript features</vt:lpstr>
      <vt:lpstr>How - new projects</vt:lpstr>
      <vt:lpstr>TypeScript - pinteresp.ts</vt:lpstr>
      <vt:lpstr>Real world story</vt:lpstr>
      <vt:lpstr>How - existing projects - practical guidelines</vt:lpstr>
      <vt:lpstr>How - existing projects</vt:lpstr>
      <vt:lpstr>How - existing projects</vt:lpstr>
      <vt:lpstr>How - existing projects</vt:lpstr>
      <vt:lpstr>How - existing projects</vt:lpstr>
      <vt:lpstr>How - existing projects</vt:lpstr>
      <vt:lpstr>Summary - why TypeScript</vt:lpstr>
      <vt:lpstr>Conclusion - if I have to make a decision for you…</vt:lpstr>
      <vt:lpstr>In Summary…</vt:lpstr>
      <vt:lpstr>References - TypeScript</vt:lpstr>
      <vt:lpstr>References - SharePoint + TypeScript</vt:lpstr>
      <vt:lpstr>References - JavaScript</vt:lpstr>
      <vt:lpstr>PowerPoint Presentation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Liu</dc:creator>
  <cp:lastModifiedBy>John Liu</cp:lastModifiedBy>
  <cp:revision>282</cp:revision>
  <dcterms:created xsi:type="dcterms:W3CDTF">2013-03-05T08:42:03Z</dcterms:created>
  <dcterms:modified xsi:type="dcterms:W3CDTF">2013-07-27T02:36:36Z</dcterms:modified>
</cp:coreProperties>
</file>