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3"/>
  </p:notesMasterIdLst>
  <p:sldIdLst>
    <p:sldId id="256" r:id="rId2"/>
    <p:sldId id="280" r:id="rId3"/>
    <p:sldId id="257" r:id="rId4"/>
    <p:sldId id="278" r:id="rId5"/>
    <p:sldId id="259" r:id="rId6"/>
    <p:sldId id="262" r:id="rId7"/>
    <p:sldId id="260" r:id="rId8"/>
    <p:sldId id="265" r:id="rId9"/>
    <p:sldId id="263" r:id="rId10"/>
    <p:sldId id="282" r:id="rId11"/>
    <p:sldId id="266" r:id="rId12"/>
    <p:sldId id="274" r:id="rId13"/>
    <p:sldId id="267" r:id="rId14"/>
    <p:sldId id="268" r:id="rId15"/>
    <p:sldId id="269" r:id="rId16"/>
    <p:sldId id="270" r:id="rId17"/>
    <p:sldId id="276" r:id="rId18"/>
    <p:sldId id="272" r:id="rId19"/>
    <p:sldId id="273" r:id="rId20"/>
    <p:sldId id="258" r:id="rId21"/>
    <p:sldId id="281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67" autoAdjust="0"/>
    <p:restoredTop sz="86475" autoAdjust="0"/>
  </p:normalViewPr>
  <p:slideViewPr>
    <p:cSldViewPr>
      <p:cViewPr varScale="1">
        <p:scale>
          <a:sx n="79" d="100"/>
          <a:sy n="79" d="100"/>
        </p:scale>
        <p:origin x="-158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2" y="43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DD56BB-B6A9-40D4-9DB6-46C68F8908B0}" type="datetimeFigureOut">
              <a:rPr lang="en-AU" smtClean="0"/>
              <a:t>22/04/2012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F59774-9563-4CC2-974A-C3A715F1039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5296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Keith (geek in training), cheating his dice roll while I'm taking this picture because he didn't get enough skulls to hit the ogre.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2BC780-E322-4CC4-A374-C303876F93B6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284984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NOTE: remove when publish this PPTX</a:t>
            </a:r>
          </a:p>
          <a:p>
            <a:r>
              <a:rPr lang="en-AU" dirty="0" smtClean="0"/>
              <a:t>Permission from client to show in demo, but not for </a:t>
            </a:r>
            <a:r>
              <a:rPr lang="en-AU" smtClean="0"/>
              <a:t>online distribution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F59774-9563-4CC2-974A-C3A715F10396}" type="slidenum">
              <a:rPr lang="en-AU" smtClean="0"/>
              <a:t>10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450691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 smtClean="0"/>
              <a:t>You will find that as fast as sandbox </a:t>
            </a:r>
            <a:r>
              <a:rPr lang="en-AU" dirty="0" err="1" smtClean="0"/>
              <a:t>webparts</a:t>
            </a:r>
            <a:r>
              <a:rPr lang="en-AU" smtClean="0"/>
              <a:t> are to deploy, SharePoint Designer is super fast (faster than even ASPNET MVC's deploy cycle)</a:t>
            </a:r>
            <a:endParaRPr lang="en-AU" baseline="0" smtClean="0"/>
          </a:p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F59774-9563-4CC2-974A-C3A715F10396}" type="slidenum">
              <a:rPr lang="en-AU" smtClean="0"/>
              <a:t>16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941266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gif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.jpeg"/><Relationship Id="rId7" Type="http://schemas.openxmlformats.org/officeDocument/2006/relationships/image" Target="../media/image7.png"/><Relationship Id="rId12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4.gif"/><Relationship Id="rId10" Type="http://schemas.openxmlformats.org/officeDocument/2006/relationships/image" Target="../media/image10.png"/><Relationship Id="rId4" Type="http://schemas.openxmlformats.org/officeDocument/2006/relationships/image" Target="../media/image3.png"/><Relationship Id="rId9" Type="http://schemas.openxmlformats.org/officeDocument/2006/relationships/image" Target="../media/image9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43808" y="1820966"/>
            <a:ext cx="5972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11760" y="3837190"/>
            <a:ext cx="600871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 dirty="0"/>
          </a:p>
        </p:txBody>
      </p:sp>
      <p:sp>
        <p:nvSpPr>
          <p:cNvPr id="7" name="TextBox 6"/>
          <p:cNvSpPr txBox="1"/>
          <p:nvPr/>
        </p:nvSpPr>
        <p:spPr>
          <a:xfrm>
            <a:off x="2843808" y="116632"/>
            <a:ext cx="60486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2800" dirty="0" smtClean="0">
                <a:latin typeface="Good Times" pitchFamily="2" charset="0"/>
              </a:rPr>
              <a:t>SharePoint </a:t>
            </a:r>
            <a:r>
              <a:rPr lang="en-AU" sz="2800" dirty="0" smtClean="0">
                <a:solidFill>
                  <a:srgbClr val="D2421F"/>
                </a:solidFill>
                <a:latin typeface="Good Times" pitchFamily="2" charset="0"/>
              </a:rPr>
              <a:t>Saturday</a:t>
            </a:r>
            <a:endParaRPr lang="en-AU" sz="2800" dirty="0">
              <a:solidFill>
                <a:srgbClr val="D2421F"/>
              </a:solidFill>
              <a:latin typeface="Good Times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535516" y="605145"/>
            <a:ext cx="265500" cy="284464"/>
          </a:xfrm>
          <a:prstGeom prst="rect">
            <a:avLst/>
          </a:prstGeom>
          <a:solidFill>
            <a:srgbClr val="D2421F"/>
          </a:solidFill>
          <a:ln>
            <a:solidFill>
              <a:srgbClr val="D242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0" name="Rectangle 9"/>
          <p:cNvSpPr/>
          <p:nvPr/>
        </p:nvSpPr>
        <p:spPr>
          <a:xfrm>
            <a:off x="7864628" y="605143"/>
            <a:ext cx="265500" cy="284464"/>
          </a:xfrm>
          <a:prstGeom prst="rect">
            <a:avLst/>
          </a:prstGeom>
          <a:solidFill>
            <a:srgbClr val="BFBFBF"/>
          </a:solidFill>
          <a:ln>
            <a:solidFill>
              <a:srgbClr val="BFBF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1" name="Rectangle 10"/>
          <p:cNvSpPr/>
          <p:nvPr/>
        </p:nvSpPr>
        <p:spPr>
          <a:xfrm>
            <a:off x="7524328" y="605142"/>
            <a:ext cx="265500" cy="284464"/>
          </a:xfrm>
          <a:prstGeom prst="rect">
            <a:avLst/>
          </a:prstGeom>
          <a:solidFill>
            <a:srgbClr val="BFBFBF"/>
          </a:solidFill>
          <a:ln>
            <a:solidFill>
              <a:srgbClr val="BFBF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2" name="Rectangle 11"/>
          <p:cNvSpPr/>
          <p:nvPr/>
        </p:nvSpPr>
        <p:spPr>
          <a:xfrm>
            <a:off x="7183744" y="605141"/>
            <a:ext cx="265500" cy="284464"/>
          </a:xfrm>
          <a:prstGeom prst="rect">
            <a:avLst/>
          </a:prstGeom>
          <a:solidFill>
            <a:srgbClr val="BFBFBF"/>
          </a:solidFill>
          <a:ln>
            <a:solidFill>
              <a:srgbClr val="BFBF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3" name="Rectangle 12"/>
          <p:cNvSpPr/>
          <p:nvPr/>
        </p:nvSpPr>
        <p:spPr>
          <a:xfrm>
            <a:off x="6833432" y="605145"/>
            <a:ext cx="265500" cy="284464"/>
          </a:xfrm>
          <a:prstGeom prst="rect">
            <a:avLst/>
          </a:prstGeom>
          <a:solidFill>
            <a:srgbClr val="BFBFBF"/>
          </a:solidFill>
          <a:ln>
            <a:solidFill>
              <a:srgbClr val="BFBF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4" name="Rectangle 13"/>
          <p:cNvSpPr/>
          <p:nvPr/>
        </p:nvSpPr>
        <p:spPr>
          <a:xfrm>
            <a:off x="6483120" y="602812"/>
            <a:ext cx="265500" cy="284464"/>
          </a:xfrm>
          <a:prstGeom prst="rect">
            <a:avLst/>
          </a:prstGeom>
          <a:solidFill>
            <a:srgbClr val="BFBFBF"/>
          </a:solidFill>
          <a:ln>
            <a:solidFill>
              <a:srgbClr val="BFBF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5" name="Rectangle 14"/>
          <p:cNvSpPr/>
          <p:nvPr/>
        </p:nvSpPr>
        <p:spPr>
          <a:xfrm>
            <a:off x="8201584" y="605144"/>
            <a:ext cx="265500" cy="284464"/>
          </a:xfrm>
          <a:prstGeom prst="rect">
            <a:avLst/>
          </a:prstGeom>
          <a:solidFill>
            <a:srgbClr val="BFBFBF"/>
          </a:solidFill>
          <a:ln>
            <a:solidFill>
              <a:srgbClr val="BFBF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6" name="Rectangle 15"/>
          <p:cNvSpPr/>
          <p:nvPr/>
        </p:nvSpPr>
        <p:spPr>
          <a:xfrm>
            <a:off x="251520" y="260648"/>
            <a:ext cx="2376264" cy="63367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AU" sz="1400" b="1" dirty="0" smtClean="0">
                <a:solidFill>
                  <a:schemeClr val="tx1"/>
                </a:solidFill>
                <a:latin typeface="+mj-lt"/>
              </a:rPr>
              <a:t>Sponsors</a:t>
            </a:r>
          </a:p>
          <a:p>
            <a:pPr algn="ctr"/>
            <a:r>
              <a:rPr lang="en-AU" sz="1400" b="1" dirty="0" smtClean="0">
                <a:solidFill>
                  <a:srgbClr val="FFC000"/>
                </a:solidFill>
                <a:latin typeface="+mj-lt"/>
              </a:rPr>
              <a:t>Gold</a:t>
            </a: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chemeClr val="accent6">
                  <a:lumMod val="50000"/>
                </a:schemeClr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chemeClr val="accent6">
                  <a:lumMod val="50000"/>
                </a:schemeClr>
              </a:solidFill>
              <a:latin typeface="+mj-lt"/>
            </a:endParaRPr>
          </a:p>
          <a:p>
            <a:pPr algn="ctr"/>
            <a:r>
              <a:rPr lang="en-AU" sz="1400" b="1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Bronze</a:t>
            </a:r>
            <a:endParaRPr lang="en-AU" sz="1400" b="1" dirty="0">
              <a:solidFill>
                <a:schemeClr val="accent6">
                  <a:lumMod val="50000"/>
                </a:schemeClr>
              </a:solidFill>
              <a:latin typeface="+mj-lt"/>
            </a:endParaRPr>
          </a:p>
        </p:txBody>
      </p:sp>
      <p:pic>
        <p:nvPicPr>
          <p:cNvPr id="1027" name="Picture 3" descr="http://sharepointsaturday.org/sydney/SiteImages/AvePoint-Logo.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952" y="781206"/>
            <a:ext cx="1714500" cy="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sharepointsaturday.org/melbourne/SiteImages/CLIFTONS_300RGBfullcolour_small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04" y="1329020"/>
            <a:ext cx="1443895" cy="548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http://sharepointsaturday.org/perth/SiteImages/diversus.pn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313" y="6215062"/>
            <a:ext cx="1342678" cy="293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sharepointsaturday.org/sydney/SiteImages/K2%20logo.gif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915" y="1988840"/>
            <a:ext cx="1195472" cy="684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591"/>
          <a:stretch/>
        </p:blipFill>
        <p:spPr bwMode="auto">
          <a:xfrm>
            <a:off x="1558197" y="4449047"/>
            <a:ext cx="1175143" cy="473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27" y="4325642"/>
            <a:ext cx="1484375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39" y="5045722"/>
            <a:ext cx="830349" cy="484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938" y="2780928"/>
            <a:ext cx="2040528" cy="661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20" descr="C:\Users\Brian\Desktop\Typemock Logo.png"/>
          <p:cNvPicPr/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264" y="5702043"/>
            <a:ext cx="1229038" cy="327494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/>
          <p:cNvPicPr/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8119" y="4998683"/>
            <a:ext cx="865936" cy="531409"/>
          </a:xfrm>
          <a:prstGeom prst="rect">
            <a:avLst/>
          </a:prstGeom>
        </p:spPr>
      </p:pic>
      <p:pic>
        <p:nvPicPr>
          <p:cNvPr id="23" name="Picture 22"/>
          <p:cNvPicPr/>
          <p:nvPr/>
        </p:nvPicPr>
        <p:blipFill>
          <a:blip r:embed="rId1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7514" y="5772226"/>
            <a:ext cx="1149238" cy="187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3100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9774" y="273050"/>
            <a:ext cx="2805739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9774" y="1435100"/>
            <a:ext cx="2805739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>
          <a:xfrm>
            <a:off x="-324544" y="5405599"/>
            <a:ext cx="977888" cy="1047737"/>
          </a:xfrm>
          <a:prstGeom prst="rect">
            <a:avLst/>
          </a:prstGeom>
          <a:solidFill>
            <a:srgbClr val="D2421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9" name="Rectangle 8"/>
          <p:cNvSpPr/>
          <p:nvPr/>
        </p:nvSpPr>
        <p:spPr>
          <a:xfrm>
            <a:off x="-324544" y="509054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0" name="Rectangle 9"/>
          <p:cNvSpPr/>
          <p:nvPr/>
        </p:nvSpPr>
        <p:spPr>
          <a:xfrm>
            <a:off x="-324544" y="1709191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1" name="Rectangle 10"/>
          <p:cNvSpPr/>
          <p:nvPr/>
        </p:nvSpPr>
        <p:spPr>
          <a:xfrm>
            <a:off x="-324544" y="2957327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2" name="Rectangle 11"/>
          <p:cNvSpPr/>
          <p:nvPr/>
        </p:nvSpPr>
        <p:spPr>
          <a:xfrm>
            <a:off x="-318114" y="4181463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4" name="TextBox 13"/>
          <p:cNvSpPr txBox="1"/>
          <p:nvPr/>
        </p:nvSpPr>
        <p:spPr>
          <a:xfrm>
            <a:off x="6659216" y="6391870"/>
            <a:ext cx="2484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1200" dirty="0" smtClean="0">
                <a:latin typeface="Good Times" pitchFamily="2" charset="0"/>
              </a:rPr>
              <a:t>SharePoint </a:t>
            </a:r>
            <a:r>
              <a:rPr lang="en-AU" sz="1200" dirty="0" smtClean="0">
                <a:solidFill>
                  <a:srgbClr val="D2421F"/>
                </a:solidFill>
                <a:latin typeface="Good Times" pitchFamily="2" charset="0"/>
              </a:rPr>
              <a:t>Saturday </a:t>
            </a:r>
            <a:br>
              <a:rPr lang="en-AU" sz="1200" dirty="0" smtClean="0">
                <a:solidFill>
                  <a:srgbClr val="D2421F"/>
                </a:solidFill>
                <a:latin typeface="Good Times" pitchFamily="2" charset="0"/>
              </a:rPr>
            </a:br>
            <a:r>
              <a:rPr lang="en-AU" sz="1200" dirty="0" smtClean="0"/>
              <a:t>Perth 2012</a:t>
            </a:r>
            <a:endParaRPr lang="en-AU" sz="1200" dirty="0"/>
          </a:p>
        </p:txBody>
      </p:sp>
    </p:spTree>
    <p:extLst>
      <p:ext uri="{BB962C8B-B14F-4D97-AF65-F5344CB8AC3E}">
        <p14:creationId xmlns:p14="http://schemas.microsoft.com/office/powerpoint/2010/main" val="1527472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>
          <a:xfrm>
            <a:off x="-324544" y="5405599"/>
            <a:ext cx="977888" cy="1047737"/>
          </a:xfrm>
          <a:prstGeom prst="rect">
            <a:avLst/>
          </a:prstGeom>
          <a:solidFill>
            <a:srgbClr val="D2421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9" name="Rectangle 8"/>
          <p:cNvSpPr/>
          <p:nvPr/>
        </p:nvSpPr>
        <p:spPr>
          <a:xfrm>
            <a:off x="-324544" y="509054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0" name="Rectangle 9"/>
          <p:cNvSpPr/>
          <p:nvPr/>
        </p:nvSpPr>
        <p:spPr>
          <a:xfrm>
            <a:off x="-324544" y="1709191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1" name="Rectangle 10"/>
          <p:cNvSpPr/>
          <p:nvPr/>
        </p:nvSpPr>
        <p:spPr>
          <a:xfrm>
            <a:off x="-324544" y="2957327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2" name="Rectangle 11"/>
          <p:cNvSpPr/>
          <p:nvPr/>
        </p:nvSpPr>
        <p:spPr>
          <a:xfrm>
            <a:off x="-318114" y="4181463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4" name="TextBox 13"/>
          <p:cNvSpPr txBox="1"/>
          <p:nvPr/>
        </p:nvSpPr>
        <p:spPr>
          <a:xfrm>
            <a:off x="6659216" y="6391870"/>
            <a:ext cx="2484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1200" dirty="0" smtClean="0">
                <a:latin typeface="Good Times" pitchFamily="2" charset="0"/>
              </a:rPr>
              <a:t>SharePoint </a:t>
            </a:r>
            <a:r>
              <a:rPr lang="en-AU" sz="1200" dirty="0" smtClean="0">
                <a:solidFill>
                  <a:srgbClr val="D2421F"/>
                </a:solidFill>
                <a:latin typeface="Good Times" pitchFamily="2" charset="0"/>
              </a:rPr>
              <a:t>Saturday </a:t>
            </a:r>
            <a:br>
              <a:rPr lang="en-AU" sz="1200" dirty="0" smtClean="0">
                <a:solidFill>
                  <a:srgbClr val="D2421F"/>
                </a:solidFill>
                <a:latin typeface="Good Times" pitchFamily="2" charset="0"/>
              </a:rPr>
            </a:br>
            <a:r>
              <a:rPr lang="en-AU" sz="1200" dirty="0" smtClean="0"/>
              <a:t>Perth 2012</a:t>
            </a:r>
            <a:endParaRPr lang="en-AU" sz="1200" dirty="0"/>
          </a:p>
        </p:txBody>
      </p:sp>
    </p:spTree>
    <p:extLst>
      <p:ext uri="{BB962C8B-B14F-4D97-AF65-F5344CB8AC3E}">
        <p14:creationId xmlns:p14="http://schemas.microsoft.com/office/powerpoint/2010/main" val="28126036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9774" y="274638"/>
            <a:ext cx="8027026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9774" y="1600200"/>
            <a:ext cx="8027026" cy="4525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Rectangle 6"/>
          <p:cNvSpPr/>
          <p:nvPr/>
        </p:nvSpPr>
        <p:spPr>
          <a:xfrm>
            <a:off x="-324544" y="5405599"/>
            <a:ext cx="977888" cy="1047737"/>
          </a:xfrm>
          <a:prstGeom prst="rect">
            <a:avLst/>
          </a:prstGeom>
          <a:solidFill>
            <a:srgbClr val="D2421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8" name="Rectangle 7"/>
          <p:cNvSpPr/>
          <p:nvPr/>
        </p:nvSpPr>
        <p:spPr>
          <a:xfrm>
            <a:off x="-324544" y="509054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9" name="Rectangle 8"/>
          <p:cNvSpPr/>
          <p:nvPr/>
        </p:nvSpPr>
        <p:spPr>
          <a:xfrm>
            <a:off x="-324544" y="1709191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0" name="Rectangle 9"/>
          <p:cNvSpPr/>
          <p:nvPr/>
        </p:nvSpPr>
        <p:spPr>
          <a:xfrm>
            <a:off x="-324544" y="2957327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1" name="Rectangle 10"/>
          <p:cNvSpPr/>
          <p:nvPr/>
        </p:nvSpPr>
        <p:spPr>
          <a:xfrm>
            <a:off x="-318114" y="4181463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3" name="TextBox 12"/>
          <p:cNvSpPr txBox="1"/>
          <p:nvPr/>
        </p:nvSpPr>
        <p:spPr>
          <a:xfrm>
            <a:off x="6659216" y="6391870"/>
            <a:ext cx="2484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1200" dirty="0" smtClean="0">
                <a:latin typeface="Good Times" pitchFamily="2" charset="0"/>
              </a:rPr>
              <a:t>SharePoint </a:t>
            </a:r>
            <a:r>
              <a:rPr lang="en-AU" sz="1200" dirty="0" smtClean="0">
                <a:solidFill>
                  <a:srgbClr val="D2421F"/>
                </a:solidFill>
                <a:latin typeface="Good Times" pitchFamily="2" charset="0"/>
              </a:rPr>
              <a:t>Saturday </a:t>
            </a:r>
            <a:br>
              <a:rPr lang="en-AU" sz="1200" dirty="0" smtClean="0">
                <a:solidFill>
                  <a:srgbClr val="D2421F"/>
                </a:solidFill>
                <a:latin typeface="Good Times" pitchFamily="2" charset="0"/>
              </a:rPr>
            </a:br>
            <a:r>
              <a:rPr lang="en-AU" sz="1200" dirty="0" smtClean="0"/>
              <a:t>Perth 2012</a:t>
            </a:r>
            <a:endParaRPr lang="en-AU" sz="1200" dirty="0"/>
          </a:p>
        </p:txBody>
      </p:sp>
    </p:spTree>
    <p:extLst>
      <p:ext uri="{BB962C8B-B14F-4D97-AF65-F5344CB8AC3E}">
        <p14:creationId xmlns:p14="http://schemas.microsoft.com/office/powerpoint/2010/main" val="193765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9774" y="274638"/>
            <a:ext cx="5817226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Rectangle 6"/>
          <p:cNvSpPr/>
          <p:nvPr/>
        </p:nvSpPr>
        <p:spPr>
          <a:xfrm>
            <a:off x="-324544" y="5405599"/>
            <a:ext cx="977888" cy="1047737"/>
          </a:xfrm>
          <a:prstGeom prst="rect">
            <a:avLst/>
          </a:prstGeom>
          <a:solidFill>
            <a:srgbClr val="D2421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8" name="Rectangle 7"/>
          <p:cNvSpPr/>
          <p:nvPr/>
        </p:nvSpPr>
        <p:spPr>
          <a:xfrm>
            <a:off x="-324544" y="509054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9" name="Rectangle 8"/>
          <p:cNvSpPr/>
          <p:nvPr/>
        </p:nvSpPr>
        <p:spPr>
          <a:xfrm>
            <a:off x="-324544" y="1709191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0" name="Rectangle 9"/>
          <p:cNvSpPr/>
          <p:nvPr/>
        </p:nvSpPr>
        <p:spPr>
          <a:xfrm>
            <a:off x="-324544" y="2957327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1" name="Rectangle 10"/>
          <p:cNvSpPr/>
          <p:nvPr/>
        </p:nvSpPr>
        <p:spPr>
          <a:xfrm>
            <a:off x="-318114" y="4181463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3" name="TextBox 12"/>
          <p:cNvSpPr txBox="1"/>
          <p:nvPr/>
        </p:nvSpPr>
        <p:spPr>
          <a:xfrm>
            <a:off x="6659216" y="6391870"/>
            <a:ext cx="2484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1200" dirty="0" smtClean="0">
                <a:latin typeface="Good Times" pitchFamily="2" charset="0"/>
              </a:rPr>
              <a:t>SharePoint </a:t>
            </a:r>
            <a:r>
              <a:rPr lang="en-AU" sz="1200" dirty="0" smtClean="0">
                <a:solidFill>
                  <a:srgbClr val="D2421F"/>
                </a:solidFill>
                <a:latin typeface="Good Times" pitchFamily="2" charset="0"/>
              </a:rPr>
              <a:t>Saturday </a:t>
            </a:r>
            <a:br>
              <a:rPr lang="en-AU" sz="1200" dirty="0" smtClean="0">
                <a:solidFill>
                  <a:srgbClr val="D2421F"/>
                </a:solidFill>
                <a:latin typeface="Good Times" pitchFamily="2" charset="0"/>
              </a:rPr>
            </a:br>
            <a:r>
              <a:rPr lang="en-AU" sz="1200" dirty="0" smtClean="0"/>
              <a:t>Perth 2012</a:t>
            </a:r>
            <a:endParaRPr lang="en-AU" sz="1200" dirty="0"/>
          </a:p>
        </p:txBody>
      </p:sp>
    </p:spTree>
    <p:extLst>
      <p:ext uri="{BB962C8B-B14F-4D97-AF65-F5344CB8AC3E}">
        <p14:creationId xmlns:p14="http://schemas.microsoft.com/office/powerpoint/2010/main" val="3284464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95536" y="297454"/>
            <a:ext cx="6048672" cy="772977"/>
            <a:chOff x="2843808" y="116632"/>
            <a:chExt cx="6048672" cy="772977"/>
          </a:xfrm>
        </p:grpSpPr>
        <p:sp>
          <p:nvSpPr>
            <p:cNvPr id="7" name="TextBox 6"/>
            <p:cNvSpPr txBox="1"/>
            <p:nvPr userDrawn="1"/>
          </p:nvSpPr>
          <p:spPr>
            <a:xfrm>
              <a:off x="2843808" y="116632"/>
              <a:ext cx="604867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AU" sz="2800" dirty="0" smtClean="0">
                  <a:latin typeface="Good Times" pitchFamily="2" charset="0"/>
                </a:rPr>
                <a:t>SharePoint </a:t>
              </a:r>
              <a:r>
                <a:rPr lang="en-AU" sz="2800" dirty="0" smtClean="0">
                  <a:solidFill>
                    <a:srgbClr val="D2421F"/>
                  </a:solidFill>
                  <a:latin typeface="Good Times" pitchFamily="2" charset="0"/>
                </a:rPr>
                <a:t>Saturday</a:t>
              </a:r>
              <a:endParaRPr lang="en-AU" sz="2800" dirty="0">
                <a:solidFill>
                  <a:srgbClr val="D2421F"/>
                </a:solidFill>
                <a:latin typeface="Good Times" pitchFamily="2" charset="0"/>
              </a:endParaRPr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8535516" y="605145"/>
              <a:ext cx="265500" cy="284464"/>
            </a:xfrm>
            <a:prstGeom prst="rect">
              <a:avLst/>
            </a:prstGeom>
            <a:solidFill>
              <a:srgbClr val="D2421F"/>
            </a:solidFill>
            <a:ln>
              <a:solidFill>
                <a:srgbClr val="D2421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AU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7864628" y="605143"/>
              <a:ext cx="265500" cy="284464"/>
            </a:xfrm>
            <a:prstGeom prst="rect">
              <a:avLst/>
            </a:prstGeom>
            <a:solidFill>
              <a:srgbClr val="BFBFBF"/>
            </a:solidFill>
            <a:ln>
              <a:solidFill>
                <a:srgbClr val="BFBFB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AU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7524328" y="605142"/>
              <a:ext cx="265500" cy="284464"/>
            </a:xfrm>
            <a:prstGeom prst="rect">
              <a:avLst/>
            </a:prstGeom>
            <a:solidFill>
              <a:srgbClr val="BFBFBF"/>
            </a:solidFill>
            <a:ln>
              <a:solidFill>
                <a:srgbClr val="BFBFB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AU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7183744" y="605141"/>
              <a:ext cx="265500" cy="284464"/>
            </a:xfrm>
            <a:prstGeom prst="rect">
              <a:avLst/>
            </a:prstGeom>
            <a:solidFill>
              <a:srgbClr val="BFBFBF"/>
            </a:solidFill>
            <a:ln>
              <a:solidFill>
                <a:srgbClr val="BFBFB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AU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6833432" y="605145"/>
              <a:ext cx="265500" cy="284464"/>
            </a:xfrm>
            <a:prstGeom prst="rect">
              <a:avLst/>
            </a:prstGeom>
            <a:solidFill>
              <a:srgbClr val="BFBFBF"/>
            </a:solidFill>
            <a:ln>
              <a:solidFill>
                <a:srgbClr val="BFBFB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AU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6483120" y="602812"/>
              <a:ext cx="265500" cy="284464"/>
            </a:xfrm>
            <a:prstGeom prst="rect">
              <a:avLst/>
            </a:prstGeom>
            <a:solidFill>
              <a:srgbClr val="BFBFBF"/>
            </a:solidFill>
            <a:ln>
              <a:solidFill>
                <a:srgbClr val="BFBFB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AU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8201584" y="605144"/>
              <a:ext cx="265500" cy="284464"/>
            </a:xfrm>
            <a:prstGeom prst="rect">
              <a:avLst/>
            </a:prstGeom>
            <a:solidFill>
              <a:srgbClr val="BFBFBF"/>
            </a:solidFill>
            <a:ln>
              <a:solidFill>
                <a:srgbClr val="BFBFB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AU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793144" y="2268593"/>
            <a:ext cx="520249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00" dirty="0" smtClean="0"/>
              <a:t>Thanks for listening!</a:t>
            </a:r>
          </a:p>
          <a:p>
            <a:endParaRPr lang="en-AU" sz="2400" dirty="0" smtClean="0"/>
          </a:p>
          <a:p>
            <a:pPr algn="ctr"/>
            <a:r>
              <a:rPr lang="en-AU" sz="2400" dirty="0" smtClean="0"/>
              <a:t>Remember to submit your feedback so you can go into the raffle draw at the end of the day!</a:t>
            </a:r>
            <a:r>
              <a:rPr lang="en-AU" sz="2400" baseline="0" dirty="0" smtClean="0"/>
              <a:t> And don’t forget that you have to be at the draw to claim your prizes!</a:t>
            </a:r>
            <a:endParaRPr lang="en-AU" sz="2400" dirty="0" smtClean="0"/>
          </a:p>
        </p:txBody>
      </p:sp>
      <p:sp>
        <p:nvSpPr>
          <p:cNvPr id="29" name="Rectangle 28"/>
          <p:cNvSpPr/>
          <p:nvPr/>
        </p:nvSpPr>
        <p:spPr>
          <a:xfrm>
            <a:off x="6514549" y="210306"/>
            <a:ext cx="2376264" cy="63367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AU" sz="1400" b="1" dirty="0" smtClean="0">
                <a:solidFill>
                  <a:schemeClr val="tx1"/>
                </a:solidFill>
                <a:latin typeface="+mj-lt"/>
              </a:rPr>
              <a:t>Sponsors</a:t>
            </a:r>
          </a:p>
          <a:p>
            <a:pPr algn="ctr"/>
            <a:r>
              <a:rPr lang="en-AU" sz="1400" b="1" dirty="0" smtClean="0">
                <a:solidFill>
                  <a:srgbClr val="FFC000"/>
                </a:solidFill>
                <a:latin typeface="+mj-lt"/>
              </a:rPr>
              <a:t>Gold</a:t>
            </a: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chemeClr val="accent6">
                  <a:lumMod val="50000"/>
                </a:schemeClr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chemeClr val="accent6">
                  <a:lumMod val="50000"/>
                </a:schemeClr>
              </a:solidFill>
              <a:latin typeface="+mj-lt"/>
            </a:endParaRPr>
          </a:p>
          <a:p>
            <a:pPr algn="ctr"/>
            <a:r>
              <a:rPr lang="en-AU" sz="1400" b="1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Bronze</a:t>
            </a:r>
            <a:endParaRPr lang="en-AU" sz="1400" b="1" dirty="0">
              <a:solidFill>
                <a:schemeClr val="accent6">
                  <a:lumMod val="50000"/>
                </a:schemeClr>
              </a:solidFill>
              <a:latin typeface="+mj-lt"/>
            </a:endParaRPr>
          </a:p>
        </p:txBody>
      </p:sp>
      <p:pic>
        <p:nvPicPr>
          <p:cNvPr id="30" name="Picture 3" descr="http://sharepointsaturday.org/sydney/SiteImages/AvePoint-Logo.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1981" y="730864"/>
            <a:ext cx="1714500" cy="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4" descr="http://sharepointsaturday.org/melbourne/SiteImages/CLIFTONS_300RGBfullcolour_small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0733" y="1278678"/>
            <a:ext cx="1443895" cy="548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5" descr="http://sharepointsaturday.org/perth/SiteImages/diversus.pn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1342" y="6164720"/>
            <a:ext cx="1342678" cy="293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6" descr="http://sharepointsaturday.org/sydney/SiteImages/K2%20logo.gif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4944" y="1938498"/>
            <a:ext cx="1195472" cy="684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2756" y="4275300"/>
            <a:ext cx="1484375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4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9768" y="4995380"/>
            <a:ext cx="830349" cy="484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6" name="Picture 5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8967" y="2730586"/>
            <a:ext cx="2040528" cy="661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7" name="Picture 36" descr="C:\Users\Brian\Desktop\Typemock Logo.png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8293" y="5651701"/>
            <a:ext cx="1229038" cy="327494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Picture 37"/>
          <p:cNvPicPr/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1148" y="4948341"/>
            <a:ext cx="865936" cy="531409"/>
          </a:xfrm>
          <a:prstGeom prst="rect">
            <a:avLst/>
          </a:prstGeom>
        </p:spPr>
      </p:pic>
      <p:pic>
        <p:nvPicPr>
          <p:cNvPr id="39" name="Picture 38"/>
          <p:cNvPicPr/>
          <p:nvPr/>
        </p:nvPicPr>
        <p:blipFill>
          <a:blip r:embed="rId11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543" y="5721884"/>
            <a:ext cx="1149238" cy="187128"/>
          </a:xfrm>
          <a:prstGeom prst="rect">
            <a:avLst/>
          </a:prstGeom>
        </p:spPr>
      </p:pic>
      <p:pic>
        <p:nvPicPr>
          <p:cNvPr id="40" name="Picture 2"/>
          <p:cNvPicPr>
            <a:picLocks noChangeAspect="1" noChangeArrowheads="1"/>
          </p:cNvPicPr>
          <p:nvPr/>
        </p:nvPicPr>
        <p:blipFill rotWithShape="1"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591"/>
          <a:stretch/>
        </p:blipFill>
        <p:spPr bwMode="auto">
          <a:xfrm>
            <a:off x="7831148" y="4398705"/>
            <a:ext cx="1175143" cy="473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52331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ource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320480"/>
          </a:xfr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/>
          <a:lstStyle>
            <a:lvl1pPr marL="0" indent="0">
              <a:buFontTx/>
              <a:buNone/>
              <a:defRPr sz="1400">
                <a:solidFill>
                  <a:schemeClr val="tx1"/>
                </a:solidFill>
                <a:latin typeface="Consolas" pitchFamily="49" charset="0"/>
                <a:cs typeface="Consolas" pitchFamily="49" charset="0"/>
              </a:defRPr>
            </a:lvl1pPr>
            <a:lvl2pPr marL="457200" indent="0">
              <a:buFontTx/>
              <a:buNone/>
              <a:defRPr sz="1400">
                <a:solidFill>
                  <a:schemeClr val="tx1"/>
                </a:solidFill>
                <a:latin typeface="Consolas" pitchFamily="49" charset="0"/>
                <a:cs typeface="Consolas" pitchFamily="49" charset="0"/>
              </a:defRPr>
            </a:lvl2pPr>
            <a:lvl3pPr marL="914400" indent="0">
              <a:buFontTx/>
              <a:buNone/>
              <a:defRPr sz="1400">
                <a:solidFill>
                  <a:schemeClr val="tx1"/>
                </a:solidFill>
                <a:latin typeface="Consolas" pitchFamily="49" charset="0"/>
                <a:cs typeface="Consolas" pitchFamily="49" charset="0"/>
              </a:defRPr>
            </a:lvl3pPr>
            <a:lvl4pPr marL="1371600" indent="0">
              <a:buFontTx/>
              <a:buNone/>
              <a:defRPr sz="1400">
                <a:solidFill>
                  <a:schemeClr val="tx1"/>
                </a:solidFill>
                <a:latin typeface="Consolas" pitchFamily="49" charset="0"/>
                <a:cs typeface="Consolas" pitchFamily="49" charset="0"/>
              </a:defRPr>
            </a:lvl4pPr>
            <a:lvl5pPr marL="1828800" indent="0">
              <a:buFontTx/>
              <a:buNone/>
              <a:defRPr sz="1400">
                <a:solidFill>
                  <a:schemeClr val="tx1"/>
                </a:solidFill>
                <a:latin typeface="Consolas" pitchFamily="49" charset="0"/>
                <a:cs typeface="Consolas" pitchFamily="49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634554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324544" y="5405599"/>
            <a:ext cx="977888" cy="1047737"/>
          </a:xfrm>
          <a:prstGeom prst="rect">
            <a:avLst/>
          </a:prstGeom>
          <a:solidFill>
            <a:srgbClr val="D2421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8" name="Rectangle 7"/>
          <p:cNvSpPr/>
          <p:nvPr/>
        </p:nvSpPr>
        <p:spPr>
          <a:xfrm>
            <a:off x="-324544" y="509054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9774" y="274638"/>
            <a:ext cx="8027026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9774" y="1600200"/>
            <a:ext cx="8027026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9" name="Rectangle 8"/>
          <p:cNvSpPr/>
          <p:nvPr/>
        </p:nvSpPr>
        <p:spPr>
          <a:xfrm>
            <a:off x="-324544" y="1709191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0" name="Rectangle 9"/>
          <p:cNvSpPr/>
          <p:nvPr/>
        </p:nvSpPr>
        <p:spPr>
          <a:xfrm>
            <a:off x="-324544" y="2957327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1" name="Rectangle 10"/>
          <p:cNvSpPr/>
          <p:nvPr/>
        </p:nvSpPr>
        <p:spPr>
          <a:xfrm>
            <a:off x="-318114" y="4181463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2" name="TextBox 11"/>
          <p:cNvSpPr txBox="1"/>
          <p:nvPr/>
        </p:nvSpPr>
        <p:spPr>
          <a:xfrm>
            <a:off x="6659216" y="6391870"/>
            <a:ext cx="2484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1200" dirty="0" smtClean="0">
                <a:latin typeface="Good Times" pitchFamily="2" charset="0"/>
              </a:rPr>
              <a:t>SharePoint </a:t>
            </a:r>
            <a:r>
              <a:rPr lang="en-AU" sz="1200" dirty="0" smtClean="0">
                <a:solidFill>
                  <a:srgbClr val="D2421F"/>
                </a:solidFill>
                <a:latin typeface="Good Times" pitchFamily="2" charset="0"/>
              </a:rPr>
              <a:t>Saturday </a:t>
            </a:r>
            <a:br>
              <a:rPr lang="en-AU" sz="1200" dirty="0" smtClean="0">
                <a:solidFill>
                  <a:srgbClr val="D2421F"/>
                </a:solidFill>
                <a:latin typeface="Good Times" pitchFamily="2" charset="0"/>
              </a:rPr>
            </a:br>
            <a:r>
              <a:rPr lang="en-AU" sz="1200" dirty="0" smtClean="0"/>
              <a:t>Perth 2012</a:t>
            </a:r>
            <a:endParaRPr lang="en-AU" sz="1200" dirty="0"/>
          </a:p>
        </p:txBody>
      </p:sp>
    </p:spTree>
    <p:extLst>
      <p:ext uri="{BB962C8B-B14F-4D97-AF65-F5344CB8AC3E}">
        <p14:creationId xmlns:p14="http://schemas.microsoft.com/office/powerpoint/2010/main" val="1065859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Demonstration Name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Session Title</a:t>
            </a:r>
          </a:p>
        </p:txBody>
      </p:sp>
      <p:sp>
        <p:nvSpPr>
          <p:cNvPr id="20" name="Rectangle 19"/>
          <p:cNvSpPr/>
          <p:nvPr/>
        </p:nvSpPr>
        <p:spPr>
          <a:xfrm>
            <a:off x="-324544" y="5405599"/>
            <a:ext cx="977888" cy="1047737"/>
          </a:xfrm>
          <a:prstGeom prst="rect">
            <a:avLst/>
          </a:prstGeom>
          <a:solidFill>
            <a:srgbClr val="D2421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21" name="Rectangle 20"/>
          <p:cNvSpPr/>
          <p:nvPr/>
        </p:nvSpPr>
        <p:spPr>
          <a:xfrm>
            <a:off x="-324544" y="509054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22" name="Rectangle 21"/>
          <p:cNvSpPr/>
          <p:nvPr/>
        </p:nvSpPr>
        <p:spPr>
          <a:xfrm>
            <a:off x="-324544" y="1709191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23" name="Rectangle 22"/>
          <p:cNvSpPr/>
          <p:nvPr/>
        </p:nvSpPr>
        <p:spPr>
          <a:xfrm>
            <a:off x="-324544" y="2957327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24" name="Rectangle 23"/>
          <p:cNvSpPr/>
          <p:nvPr/>
        </p:nvSpPr>
        <p:spPr>
          <a:xfrm>
            <a:off x="-318114" y="4181463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0" name="TextBox 9"/>
          <p:cNvSpPr txBox="1"/>
          <p:nvPr/>
        </p:nvSpPr>
        <p:spPr>
          <a:xfrm>
            <a:off x="6659216" y="6391870"/>
            <a:ext cx="2484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1200" dirty="0" smtClean="0">
                <a:latin typeface="Good Times" pitchFamily="2" charset="0"/>
              </a:rPr>
              <a:t>SharePoint </a:t>
            </a:r>
            <a:r>
              <a:rPr lang="en-AU" sz="1200" dirty="0" smtClean="0">
                <a:solidFill>
                  <a:srgbClr val="D2421F"/>
                </a:solidFill>
                <a:latin typeface="Good Times" pitchFamily="2" charset="0"/>
              </a:rPr>
              <a:t>Saturday </a:t>
            </a:r>
            <a:br>
              <a:rPr lang="en-AU" sz="1200" dirty="0" smtClean="0">
                <a:solidFill>
                  <a:srgbClr val="D2421F"/>
                </a:solidFill>
                <a:latin typeface="Good Times" pitchFamily="2" charset="0"/>
              </a:rPr>
            </a:br>
            <a:r>
              <a:rPr lang="en-AU" sz="1200" dirty="0" smtClean="0"/>
              <a:t>Perth 2012</a:t>
            </a:r>
            <a:endParaRPr lang="en-AU" sz="1200" dirty="0"/>
          </a:p>
        </p:txBody>
      </p:sp>
    </p:spTree>
    <p:extLst>
      <p:ext uri="{BB962C8B-B14F-4D97-AF65-F5344CB8AC3E}">
        <p14:creationId xmlns:p14="http://schemas.microsoft.com/office/powerpoint/2010/main" val="3215996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9774" y="274638"/>
            <a:ext cx="8027026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9774" y="1600200"/>
            <a:ext cx="38360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8" name="Rectangle 7"/>
          <p:cNvSpPr/>
          <p:nvPr/>
        </p:nvSpPr>
        <p:spPr>
          <a:xfrm>
            <a:off x="-324544" y="5405599"/>
            <a:ext cx="977888" cy="1047737"/>
          </a:xfrm>
          <a:prstGeom prst="rect">
            <a:avLst/>
          </a:prstGeom>
          <a:solidFill>
            <a:srgbClr val="D2421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9" name="Rectangle 8"/>
          <p:cNvSpPr/>
          <p:nvPr/>
        </p:nvSpPr>
        <p:spPr>
          <a:xfrm>
            <a:off x="-324544" y="509054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0" name="Rectangle 9"/>
          <p:cNvSpPr/>
          <p:nvPr/>
        </p:nvSpPr>
        <p:spPr>
          <a:xfrm>
            <a:off x="-324544" y="1709191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1" name="Rectangle 10"/>
          <p:cNvSpPr/>
          <p:nvPr/>
        </p:nvSpPr>
        <p:spPr>
          <a:xfrm>
            <a:off x="-324544" y="2957327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2" name="Rectangle 11"/>
          <p:cNvSpPr/>
          <p:nvPr/>
        </p:nvSpPr>
        <p:spPr>
          <a:xfrm>
            <a:off x="-318114" y="4181463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4" name="TextBox 13"/>
          <p:cNvSpPr txBox="1"/>
          <p:nvPr/>
        </p:nvSpPr>
        <p:spPr>
          <a:xfrm>
            <a:off x="6659216" y="6391870"/>
            <a:ext cx="2484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1200" dirty="0" smtClean="0">
                <a:latin typeface="Good Times" pitchFamily="2" charset="0"/>
              </a:rPr>
              <a:t>SharePoint </a:t>
            </a:r>
            <a:r>
              <a:rPr lang="en-AU" sz="1200" dirty="0" smtClean="0">
                <a:solidFill>
                  <a:srgbClr val="D2421F"/>
                </a:solidFill>
                <a:latin typeface="Good Times" pitchFamily="2" charset="0"/>
              </a:rPr>
              <a:t>Saturday </a:t>
            </a:r>
            <a:br>
              <a:rPr lang="en-AU" sz="1200" dirty="0" smtClean="0">
                <a:solidFill>
                  <a:srgbClr val="D2421F"/>
                </a:solidFill>
                <a:latin typeface="Good Times" pitchFamily="2" charset="0"/>
              </a:rPr>
            </a:br>
            <a:r>
              <a:rPr lang="en-AU" sz="1200" dirty="0" smtClean="0"/>
              <a:t>Perth 2012</a:t>
            </a:r>
            <a:endParaRPr lang="en-AU" sz="1200" dirty="0"/>
          </a:p>
        </p:txBody>
      </p:sp>
    </p:spTree>
    <p:extLst>
      <p:ext uri="{BB962C8B-B14F-4D97-AF65-F5344CB8AC3E}">
        <p14:creationId xmlns:p14="http://schemas.microsoft.com/office/powerpoint/2010/main" val="3325929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3344" y="274638"/>
            <a:ext cx="8033456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9774" y="1535113"/>
            <a:ext cx="383761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9774" y="2174875"/>
            <a:ext cx="383761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10" name="Rectangle 9"/>
          <p:cNvSpPr/>
          <p:nvPr/>
        </p:nvSpPr>
        <p:spPr>
          <a:xfrm>
            <a:off x="-324544" y="5405599"/>
            <a:ext cx="977888" cy="1047737"/>
          </a:xfrm>
          <a:prstGeom prst="rect">
            <a:avLst/>
          </a:prstGeom>
          <a:solidFill>
            <a:srgbClr val="D2421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1" name="Rectangle 10"/>
          <p:cNvSpPr/>
          <p:nvPr/>
        </p:nvSpPr>
        <p:spPr>
          <a:xfrm>
            <a:off x="-324544" y="509054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2" name="Rectangle 11"/>
          <p:cNvSpPr/>
          <p:nvPr/>
        </p:nvSpPr>
        <p:spPr>
          <a:xfrm>
            <a:off x="-324544" y="1709191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3" name="Rectangle 12"/>
          <p:cNvSpPr/>
          <p:nvPr/>
        </p:nvSpPr>
        <p:spPr>
          <a:xfrm>
            <a:off x="-324544" y="2957327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4" name="Rectangle 13"/>
          <p:cNvSpPr/>
          <p:nvPr/>
        </p:nvSpPr>
        <p:spPr>
          <a:xfrm>
            <a:off x="-318114" y="4181463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6" name="TextBox 15"/>
          <p:cNvSpPr txBox="1"/>
          <p:nvPr/>
        </p:nvSpPr>
        <p:spPr>
          <a:xfrm>
            <a:off x="6659216" y="6391870"/>
            <a:ext cx="2484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1200" dirty="0" smtClean="0">
                <a:latin typeface="Good Times" pitchFamily="2" charset="0"/>
              </a:rPr>
              <a:t>SharePoint </a:t>
            </a:r>
            <a:r>
              <a:rPr lang="en-AU" sz="1200" dirty="0" smtClean="0">
                <a:solidFill>
                  <a:srgbClr val="D2421F"/>
                </a:solidFill>
                <a:latin typeface="Good Times" pitchFamily="2" charset="0"/>
              </a:rPr>
              <a:t>Saturday </a:t>
            </a:r>
            <a:br>
              <a:rPr lang="en-AU" sz="1200" dirty="0" smtClean="0">
                <a:solidFill>
                  <a:srgbClr val="D2421F"/>
                </a:solidFill>
                <a:latin typeface="Good Times" pitchFamily="2" charset="0"/>
              </a:rPr>
            </a:br>
            <a:r>
              <a:rPr lang="en-AU" sz="1200" dirty="0" smtClean="0"/>
              <a:t>Perth 2012</a:t>
            </a:r>
            <a:endParaRPr lang="en-AU" sz="1200" dirty="0"/>
          </a:p>
        </p:txBody>
      </p:sp>
    </p:spTree>
    <p:extLst>
      <p:ext uri="{BB962C8B-B14F-4D97-AF65-F5344CB8AC3E}">
        <p14:creationId xmlns:p14="http://schemas.microsoft.com/office/powerpoint/2010/main" val="331256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9774" y="274638"/>
            <a:ext cx="8027026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6" name="Rectangle 5"/>
          <p:cNvSpPr/>
          <p:nvPr/>
        </p:nvSpPr>
        <p:spPr>
          <a:xfrm>
            <a:off x="-324544" y="5405599"/>
            <a:ext cx="977888" cy="1047737"/>
          </a:xfrm>
          <a:prstGeom prst="rect">
            <a:avLst/>
          </a:prstGeom>
          <a:solidFill>
            <a:srgbClr val="D2421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7" name="Rectangle 6"/>
          <p:cNvSpPr/>
          <p:nvPr/>
        </p:nvSpPr>
        <p:spPr>
          <a:xfrm>
            <a:off x="-324544" y="509054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8" name="Rectangle 7"/>
          <p:cNvSpPr/>
          <p:nvPr/>
        </p:nvSpPr>
        <p:spPr>
          <a:xfrm>
            <a:off x="-324544" y="1709191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9" name="Rectangle 8"/>
          <p:cNvSpPr/>
          <p:nvPr/>
        </p:nvSpPr>
        <p:spPr>
          <a:xfrm>
            <a:off x="-324544" y="2957327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0" name="Rectangle 9"/>
          <p:cNvSpPr/>
          <p:nvPr/>
        </p:nvSpPr>
        <p:spPr>
          <a:xfrm>
            <a:off x="-318114" y="4181463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2" name="TextBox 11"/>
          <p:cNvSpPr txBox="1"/>
          <p:nvPr/>
        </p:nvSpPr>
        <p:spPr>
          <a:xfrm>
            <a:off x="6659216" y="6391870"/>
            <a:ext cx="2484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1200" dirty="0" smtClean="0">
                <a:latin typeface="Good Times" pitchFamily="2" charset="0"/>
              </a:rPr>
              <a:t>SharePoint </a:t>
            </a:r>
            <a:r>
              <a:rPr lang="en-AU" sz="1200" dirty="0" smtClean="0">
                <a:solidFill>
                  <a:srgbClr val="D2421F"/>
                </a:solidFill>
                <a:latin typeface="Good Times" pitchFamily="2" charset="0"/>
              </a:rPr>
              <a:t>Saturday </a:t>
            </a:r>
            <a:br>
              <a:rPr lang="en-AU" sz="1200" dirty="0" smtClean="0">
                <a:solidFill>
                  <a:srgbClr val="D2421F"/>
                </a:solidFill>
                <a:latin typeface="Good Times" pitchFamily="2" charset="0"/>
              </a:rPr>
            </a:br>
            <a:r>
              <a:rPr lang="en-AU" sz="1200" dirty="0" smtClean="0"/>
              <a:t>Perth 2012</a:t>
            </a:r>
            <a:endParaRPr lang="en-AU" sz="1200" dirty="0"/>
          </a:p>
        </p:txBody>
      </p:sp>
    </p:spTree>
    <p:extLst>
      <p:ext uri="{BB962C8B-B14F-4D97-AF65-F5344CB8AC3E}">
        <p14:creationId xmlns:p14="http://schemas.microsoft.com/office/powerpoint/2010/main" val="2612109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324544" y="5405599"/>
            <a:ext cx="977888" cy="1047737"/>
          </a:xfrm>
          <a:prstGeom prst="rect">
            <a:avLst/>
          </a:prstGeom>
          <a:solidFill>
            <a:srgbClr val="D2421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6" name="Rectangle 5"/>
          <p:cNvSpPr/>
          <p:nvPr/>
        </p:nvSpPr>
        <p:spPr>
          <a:xfrm>
            <a:off x="-324544" y="509054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7" name="Rectangle 6"/>
          <p:cNvSpPr/>
          <p:nvPr/>
        </p:nvSpPr>
        <p:spPr>
          <a:xfrm>
            <a:off x="-324544" y="1709191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8" name="Rectangle 7"/>
          <p:cNvSpPr/>
          <p:nvPr/>
        </p:nvSpPr>
        <p:spPr>
          <a:xfrm>
            <a:off x="-324544" y="2957327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9" name="Rectangle 8"/>
          <p:cNvSpPr/>
          <p:nvPr/>
        </p:nvSpPr>
        <p:spPr>
          <a:xfrm>
            <a:off x="-318114" y="4181463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1" name="TextBox 10"/>
          <p:cNvSpPr txBox="1"/>
          <p:nvPr/>
        </p:nvSpPr>
        <p:spPr>
          <a:xfrm>
            <a:off x="6659216" y="6391870"/>
            <a:ext cx="2484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1200" dirty="0" smtClean="0">
                <a:latin typeface="Good Times" pitchFamily="2" charset="0"/>
              </a:rPr>
              <a:t>SharePoint </a:t>
            </a:r>
            <a:r>
              <a:rPr lang="en-AU" sz="1200" dirty="0" smtClean="0">
                <a:solidFill>
                  <a:srgbClr val="D2421F"/>
                </a:solidFill>
                <a:latin typeface="Good Times" pitchFamily="2" charset="0"/>
              </a:rPr>
              <a:t>Saturday </a:t>
            </a:r>
            <a:br>
              <a:rPr lang="en-AU" sz="1200" dirty="0" smtClean="0">
                <a:solidFill>
                  <a:srgbClr val="D2421F"/>
                </a:solidFill>
                <a:latin typeface="Good Times" pitchFamily="2" charset="0"/>
              </a:rPr>
            </a:br>
            <a:r>
              <a:rPr lang="en-AU" sz="1200" dirty="0" smtClean="0"/>
              <a:t>Perth 2012</a:t>
            </a:r>
            <a:endParaRPr lang="en-AU" sz="1200" dirty="0"/>
          </a:p>
        </p:txBody>
      </p:sp>
    </p:spTree>
    <p:extLst>
      <p:ext uri="{BB962C8B-B14F-4D97-AF65-F5344CB8AC3E}">
        <p14:creationId xmlns:p14="http://schemas.microsoft.com/office/powerpoint/2010/main" val="3102998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15274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AU" dirty="0"/>
              <a:t>Creating Knockout User Experiences in SharePoint with JavaScript 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smtClean="0"/>
              <a:t>Making awesome with Knockout, </a:t>
            </a:r>
            <a:r>
              <a:rPr lang="en-AU" dirty="0" err="1" smtClean="0"/>
              <a:t>jQuery</a:t>
            </a:r>
            <a:r>
              <a:rPr lang="en-AU" dirty="0" smtClean="0"/>
              <a:t> and SharePoint REST</a:t>
            </a:r>
          </a:p>
          <a:p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1770769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 real world example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&lt;picture removed&gt;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35091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Current issues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smtClean="0"/>
              <a:t>Debugging is not as great as Visual Studio.  You'll need to know how to use the browser's JavaScript debugger fairly well</a:t>
            </a:r>
          </a:p>
          <a:p>
            <a:r>
              <a:rPr lang="en-AU" smtClean="0"/>
              <a:t>Not all binding errors show up in the console log - sometimes you only see an error when you debug</a:t>
            </a:r>
          </a:p>
          <a:p>
            <a:r>
              <a:rPr lang="en-AU" smtClean="0"/>
              <a:t>It is possible to create circular dependency graphs and then your JavaScript will slow to a dog!</a:t>
            </a:r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3567133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Tricks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mtClean="0"/>
              <a:t>IE developer toolbar</a:t>
            </a:r>
          </a:p>
          <a:p>
            <a:pPr lvl="1"/>
            <a:r>
              <a:rPr lang="en-AU" smtClean="0"/>
              <a:t>Using HTML inspector</a:t>
            </a:r>
          </a:p>
          <a:p>
            <a:pPr lvl="1"/>
            <a:r>
              <a:rPr lang="en-AU" smtClean="0"/>
              <a:t>Using JavaScript debugger</a:t>
            </a:r>
          </a:p>
          <a:p>
            <a:pPr lvl="1"/>
            <a:r>
              <a:rPr lang="en-AU" smtClean="0"/>
              <a:t>Using Network inspector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601773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Risk: Is this mainstream?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AU" smtClean="0"/>
              <a:t>Knockout is created as an open source project, by Steve Sanderson.  Who is actually a Microsoft Program Manager in the ASP.NET team.  </a:t>
            </a:r>
          </a:p>
          <a:p>
            <a:r>
              <a:rPr lang="en-AU" smtClean="0"/>
              <a:t>There are other template engines but they aren't as mature - some are still in beta.  Knockout is stable and in version 2 already.</a:t>
            </a:r>
          </a:p>
          <a:p>
            <a:r>
              <a:rPr lang="en-AU" smtClean="0"/>
              <a:t>Has been proven to work for ASP.NET WCF, ASP.NET MVC, Ruby on Rails, and now SharePoint </a:t>
            </a:r>
          </a:p>
          <a:p>
            <a:r>
              <a:rPr lang="en-AU" smtClean="0"/>
              <a:t>Knockout supports other template engine as plugins.</a:t>
            </a:r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24644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Risk: looks difficult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AU" dirty="0" smtClean="0"/>
              <a:t>A good grasp of the concepts is the right starting point</a:t>
            </a:r>
          </a:p>
          <a:p>
            <a:r>
              <a:rPr lang="en-AU" dirty="0" smtClean="0"/>
              <a:t>Go through the demos and experiment, use that as a reference to build your own UI</a:t>
            </a:r>
          </a:p>
          <a:p>
            <a:r>
              <a:rPr lang="en-AU" dirty="0" smtClean="0"/>
              <a:t>Developers with Silverlight/MVVM experience will find this is a good way to reunite that skillset back into client-side HTML</a:t>
            </a:r>
          </a:p>
          <a:p>
            <a:r>
              <a:rPr lang="en-AU" dirty="0" smtClean="0"/>
              <a:t>Developers with ASPNET MVC experience will also find this a lot easier</a:t>
            </a:r>
          </a:p>
        </p:txBody>
      </p:sp>
    </p:spTree>
    <p:extLst>
      <p:ext uri="{BB962C8B-B14F-4D97-AF65-F5344CB8AC3E}">
        <p14:creationId xmlns:p14="http://schemas.microsoft.com/office/powerpoint/2010/main" val="3216880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about if you can't use REST?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Use the client object model, load </a:t>
            </a:r>
            <a:r>
              <a:rPr lang="en-AU" dirty="0" err="1" smtClean="0"/>
              <a:t>SPItem</a:t>
            </a:r>
            <a:r>
              <a:rPr lang="en-AU" dirty="0" smtClean="0"/>
              <a:t> via </a:t>
            </a:r>
            <a:r>
              <a:rPr lang="en-AU" dirty="0" err="1" smtClean="0"/>
              <a:t>SP.ClientContext</a:t>
            </a:r>
            <a:r>
              <a:rPr lang="en-AU" dirty="0" smtClean="0"/>
              <a:t> then use </a:t>
            </a:r>
            <a:r>
              <a:rPr lang="en-AU" dirty="0" err="1" smtClean="0"/>
              <a:t>ko.mapping</a:t>
            </a:r>
            <a:endParaRPr lang="en-AU" dirty="0" smtClean="0"/>
          </a:p>
          <a:p>
            <a:r>
              <a:rPr lang="en-AU" dirty="0" smtClean="0"/>
              <a:t>In SP2007, you can also use SPServices.codeplex.com which is</a:t>
            </a:r>
            <a:r>
              <a:rPr lang="en-AU" baseline="0" dirty="0" smtClean="0"/>
              <a:t> a JavaScript wrapper library around SharePoint 2007/2010 SOAP Services</a:t>
            </a:r>
          </a:p>
          <a:p>
            <a:r>
              <a:rPr lang="en-AU" baseline="0" dirty="0" smtClean="0"/>
              <a:t>Use KO with your own custom REST services</a:t>
            </a:r>
          </a:p>
        </p:txBody>
      </p:sp>
    </p:spTree>
    <p:extLst>
      <p:ext uri="{BB962C8B-B14F-4D97-AF65-F5344CB8AC3E}">
        <p14:creationId xmlns:p14="http://schemas.microsoft.com/office/powerpoint/2010/main" val="4154754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Whoa!  We don't do dirty Content Editor </a:t>
            </a:r>
            <a:r>
              <a:rPr lang="en-AU" dirty="0" err="1" smtClean="0"/>
              <a:t>webparts</a:t>
            </a:r>
            <a:r>
              <a:rPr lang="en-AU" dirty="0" smtClean="0"/>
              <a:t>!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Take the entire content of the html file, and put it into a sandbox</a:t>
            </a:r>
            <a:r>
              <a:rPr lang="en-AU" baseline="0" dirty="0" smtClean="0"/>
              <a:t> visual web part.  This will create a sandbox solution and you can deploy that within your site collection</a:t>
            </a:r>
          </a:p>
        </p:txBody>
      </p:sp>
    </p:spTree>
    <p:extLst>
      <p:ext uri="{BB962C8B-B14F-4D97-AF65-F5344CB8AC3E}">
        <p14:creationId xmlns:p14="http://schemas.microsoft.com/office/powerpoint/2010/main" val="2151487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Downloads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mtClean="0"/>
              <a:t>Knockout: http://knockoutjs.com/</a:t>
            </a:r>
          </a:p>
          <a:p>
            <a:r>
              <a:rPr lang="en-AU" smtClean="0"/>
              <a:t>Knockout.Mapping: https://github.com/SteveSanderson/knockout.mapping/tree/master/build/output</a:t>
            </a:r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2248744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References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AU" dirty="0" smtClean="0"/>
              <a:t>SP2010 REST - http://msdn.microsoft.com/en-us/library/ff798339.aspx</a:t>
            </a:r>
          </a:p>
          <a:p>
            <a:r>
              <a:rPr lang="en-AU" dirty="0" smtClean="0"/>
              <a:t>http://knockoutjs.com/documentation/introduction.html</a:t>
            </a:r>
          </a:p>
          <a:p>
            <a:r>
              <a:rPr lang="en-AU" dirty="0" smtClean="0"/>
              <a:t>https://www.nothingbutsharepoint.com/sites/devwiki/articles/Pages/Applying-the-MVVM-pattern-to-create-SharePoint-list-driven-interactive-tools-using-Knockout.aspx</a:t>
            </a:r>
          </a:p>
          <a:p>
            <a:r>
              <a:rPr lang="en-AU" dirty="0" smtClean="0"/>
              <a:t>https://www.nothingbutsharepoint.com/sites/devwiki/articles/Pages/SharePoint-Development-Using-HeadJS-KnockoutJS-And-SPServices.aspx</a:t>
            </a:r>
          </a:p>
        </p:txBody>
      </p:sp>
    </p:spTree>
    <p:extLst>
      <p:ext uri="{BB962C8B-B14F-4D97-AF65-F5344CB8AC3E}">
        <p14:creationId xmlns:p14="http://schemas.microsoft.com/office/powerpoint/2010/main" val="4013963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References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mtClean="0"/>
              <a:t>SPServices - https://www.nothingbutsharepoint.com/sites/eusp/Pages/jQuery-Library-for-SharePoint-Web-Services-(SPServices)-v0.7.1-Released-.aspx</a:t>
            </a:r>
          </a:p>
          <a:p>
            <a:r>
              <a:rPr lang="en-AU" smtClean="0"/>
              <a:t>@spmatt_menezes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40035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</a:t>
            </a:r>
            <a:r>
              <a:rPr lang="en-AU" dirty="0" smtClean="0"/>
              <a:t>bout John Liu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AU" dirty="0" smtClean="0"/>
              <a:t>Senior Consultant for      SharePoint Gurus Sydney</a:t>
            </a:r>
          </a:p>
          <a:p>
            <a:r>
              <a:rPr lang="en-AU" dirty="0" smtClean="0"/>
              <a:t>http://johnliu.net</a:t>
            </a:r>
          </a:p>
          <a:p>
            <a:r>
              <a:rPr lang="en-AU" dirty="0" smtClean="0"/>
              <a:t>Community: user groups, SharePoint Conferences and SharePoint </a:t>
            </a:r>
            <a:r>
              <a:rPr lang="en-AU" dirty="0"/>
              <a:t>S</a:t>
            </a:r>
            <a:r>
              <a:rPr lang="en-AU" dirty="0" smtClean="0"/>
              <a:t>aturday</a:t>
            </a:r>
          </a:p>
          <a:p>
            <a:r>
              <a:rPr lang="en-AU" dirty="0"/>
              <a:t>@</a:t>
            </a:r>
            <a:r>
              <a:rPr lang="en-AU" dirty="0" err="1"/>
              <a:t>johnnliu</a:t>
            </a:r>
            <a:endParaRPr lang="en-AU" dirty="0"/>
          </a:p>
          <a:p>
            <a:r>
              <a:rPr lang="en-AU" dirty="0" smtClean="0"/>
              <a:t>Loves .NET - SharePoint 2007, 2010, Silverlight &amp; Windows Phone</a:t>
            </a:r>
          </a:p>
          <a:p>
            <a:r>
              <a:rPr lang="en-AU" dirty="0" smtClean="0"/>
              <a:t>Video games,  board games, D&amp;D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8835" y="2060848"/>
            <a:ext cx="295275" cy="20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 descr="C:\Users\John.Liu\Pictures\From WP7-JL\Camera roll\WP_000532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348706"/>
            <a:ext cx="4038600" cy="3028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7466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Summary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rtl="0" eaLnBrk="1" latinLnBrk="0" hangingPunct="1"/>
            <a:r>
              <a:rPr lang="en-AU" sz="3200" kern="120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Trebuchet MS"/>
              </a:rPr>
              <a:t>Saw lots of demos</a:t>
            </a:r>
            <a:endParaRPr lang="en-AU" sz="3200" dirty="0" smtClean="0">
              <a:effectLst/>
            </a:endParaRPr>
          </a:p>
          <a:p>
            <a:pPr lvl="0" rtl="0" eaLnBrk="1" latinLnBrk="0" hangingPunct="1"/>
            <a:r>
              <a:rPr lang="en-AU" sz="3200" kern="120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Trebuchet MS"/>
              </a:rPr>
              <a:t>Tricks</a:t>
            </a:r>
            <a:endParaRPr lang="en-AU" dirty="0" smtClean="0">
              <a:effectLst/>
            </a:endParaRPr>
          </a:p>
          <a:p>
            <a:pPr lvl="0" rtl="0" eaLnBrk="1" latinLnBrk="0" hangingPunct="1"/>
            <a:r>
              <a:rPr lang="en-AU" sz="3200" kern="120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Trebuchet MS"/>
              </a:rPr>
              <a:t>Risks</a:t>
            </a:r>
            <a:endParaRPr lang="en-AU" dirty="0" smtClean="0">
              <a:effectLst/>
            </a:endParaRPr>
          </a:p>
          <a:p>
            <a:pPr lvl="0" rtl="0" eaLnBrk="1" latinLnBrk="0" hangingPunct="1"/>
            <a:r>
              <a:rPr lang="en-AU" sz="3200" kern="120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Trebuchet MS"/>
              </a:rPr>
              <a:t>Related techniques</a:t>
            </a:r>
            <a:endParaRPr lang="en-AU" dirty="0" smtClean="0">
              <a:effectLst/>
            </a:endParaRP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1179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33668" y="5013176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AU" dirty="0"/>
              <a:t>John.Liu@SharepointGurus.net</a:t>
            </a:r>
          </a:p>
          <a:p>
            <a:r>
              <a:rPr lang="en-AU" dirty="0"/>
              <a:t>@</a:t>
            </a:r>
            <a:r>
              <a:rPr lang="en-AU" dirty="0" err="1"/>
              <a:t>johnnliu</a:t>
            </a:r>
            <a:r>
              <a:rPr lang="en-AU" dirty="0"/>
              <a:t/>
            </a:r>
            <a:br>
              <a:rPr lang="en-AU" dirty="0"/>
            </a:br>
            <a:r>
              <a:rPr lang="en-AU" dirty="0"/>
              <a:t>http://JohnLiu.net</a:t>
            </a:r>
          </a:p>
        </p:txBody>
      </p:sp>
    </p:spTree>
    <p:extLst>
      <p:ext uri="{BB962C8B-B14F-4D97-AF65-F5344CB8AC3E}">
        <p14:creationId xmlns:p14="http://schemas.microsoft.com/office/powerpoint/2010/main" val="696455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Contents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Demo,</a:t>
            </a:r>
            <a:r>
              <a:rPr lang="en-AU" baseline="0" dirty="0" smtClean="0"/>
              <a:t> demo, demo (5 demos)</a:t>
            </a:r>
          </a:p>
          <a:p>
            <a:r>
              <a:rPr lang="en-AU" dirty="0" smtClean="0"/>
              <a:t>Tricks</a:t>
            </a:r>
          </a:p>
          <a:p>
            <a:r>
              <a:rPr lang="en-AU" dirty="0" smtClean="0"/>
              <a:t>Risks</a:t>
            </a:r>
          </a:p>
          <a:p>
            <a:r>
              <a:rPr lang="en-AU" dirty="0" smtClean="0"/>
              <a:t>Related techniques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7876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Picture - build this in 1 </a:t>
            </a:r>
            <a:r>
              <a:rPr lang="en-AU" dirty="0" err="1" smtClean="0"/>
              <a:t>sesson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9374" y="1844824"/>
            <a:ext cx="6581775" cy="398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3806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Demo - </a:t>
            </a:r>
            <a:r>
              <a:rPr lang="en-AU" dirty="0" err="1" smtClean="0"/>
              <a:t>ko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… 0</a:t>
            </a:r>
          </a:p>
        </p:txBody>
      </p:sp>
    </p:spTree>
    <p:extLst>
      <p:ext uri="{BB962C8B-B14F-4D97-AF65-F5344CB8AC3E}">
        <p14:creationId xmlns:p14="http://schemas.microsoft.com/office/powerpoint/2010/main" val="840530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Demo - ko.mapping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… 1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03835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Demo - SP2010 REST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mtClean="0"/>
              <a:t>… 2</a:t>
            </a:r>
          </a:p>
          <a:p>
            <a:r>
              <a:rPr lang="en-AU" smtClean="0"/>
              <a:t>listdata.svc</a:t>
            </a:r>
          </a:p>
          <a:p>
            <a:r>
              <a:rPr lang="en-AU" smtClean="0"/>
              <a:t>GET interface</a:t>
            </a:r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3988072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Demo - SP2010 REST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mtClean="0"/>
              <a:t>… 3</a:t>
            </a:r>
          </a:p>
          <a:p>
            <a:r>
              <a:rPr lang="en-AU" smtClean="0"/>
              <a:t>POST</a:t>
            </a:r>
          </a:p>
          <a:p>
            <a:r>
              <a:rPr lang="en-AU" smtClean="0"/>
              <a:t>MERGE</a:t>
            </a:r>
          </a:p>
          <a:p>
            <a:pPr lvl="1"/>
            <a:r>
              <a:rPr lang="en-AU" smtClean="0"/>
              <a:t>Remember e-tag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84934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Demo - crazy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… everything!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86381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 Template Example (2)">
  <a:themeElements>
    <a:clrScheme name="SP Saturday Modern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D2421F"/>
      </a:hlink>
      <a:folHlink>
        <a:srgbClr val="D2421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Slide Template Example (2)</Template>
  <TotalTime>76</TotalTime>
  <Words>569</Words>
  <Application>Microsoft Office PowerPoint</Application>
  <PresentationFormat>On-screen Show (4:3)</PresentationFormat>
  <Paragraphs>82</Paragraphs>
  <Slides>21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Slide Template Example (2)</vt:lpstr>
      <vt:lpstr>Creating Knockout User Experiences in SharePoint with JavaScript </vt:lpstr>
      <vt:lpstr>about John Liu</vt:lpstr>
      <vt:lpstr>Contents</vt:lpstr>
      <vt:lpstr>Picture - build this in 1 sesson</vt:lpstr>
      <vt:lpstr>Demo - ko</vt:lpstr>
      <vt:lpstr>Demo - ko.mapping</vt:lpstr>
      <vt:lpstr>Demo - SP2010 REST</vt:lpstr>
      <vt:lpstr>Demo - SP2010 REST</vt:lpstr>
      <vt:lpstr>Demo - crazy</vt:lpstr>
      <vt:lpstr>A real world example</vt:lpstr>
      <vt:lpstr>Current issues</vt:lpstr>
      <vt:lpstr>Tricks</vt:lpstr>
      <vt:lpstr>Risk: Is this mainstream?</vt:lpstr>
      <vt:lpstr>Risk: looks difficult</vt:lpstr>
      <vt:lpstr>What about if you can't use REST?</vt:lpstr>
      <vt:lpstr>Whoa!  We don't do dirty Content Editor webparts!</vt:lpstr>
      <vt:lpstr>Downloads</vt:lpstr>
      <vt:lpstr>References</vt:lpstr>
      <vt:lpstr>References</vt:lpstr>
      <vt:lpstr>Summary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Knockout User Experiences in SharePoint with JavaScript</dc:title>
  <dc:creator>John Liu</dc:creator>
  <cp:lastModifiedBy>John Liu</cp:lastModifiedBy>
  <cp:revision>25</cp:revision>
  <dcterms:created xsi:type="dcterms:W3CDTF">2012-02-18T14:00:21Z</dcterms:created>
  <dcterms:modified xsi:type="dcterms:W3CDTF">2012-04-21T22:22:06Z</dcterms:modified>
</cp:coreProperties>
</file>